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449" r:id="rId3"/>
    <p:sldId id="2453" r:id="rId4"/>
    <p:sldId id="2450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7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nzhongmi@sohu.com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429"/>
    <a:srgbClr val="003278"/>
    <a:srgbClr val="F3F5F9"/>
    <a:srgbClr val="05386A"/>
    <a:srgbClr val="BA4DFF"/>
    <a:srgbClr val="04396B"/>
    <a:srgbClr val="D2DCE8"/>
    <a:srgbClr val="A2CEEA"/>
    <a:srgbClr val="FFEFF3"/>
    <a:srgbClr val="F7E6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57"/>
    <p:restoredTop sz="92934" autoAdjust="0"/>
  </p:normalViewPr>
  <p:slideViewPr>
    <p:cSldViewPr snapToGrid="0" showGuides="1">
      <p:cViewPr varScale="1">
        <p:scale>
          <a:sx n="120" d="100"/>
          <a:sy n="120" d="100"/>
        </p:scale>
        <p:origin x="714" y="102"/>
      </p:cViewPr>
      <p:guideLst>
        <p:guide orient="horz" pos="2183"/>
        <p:guide pos="7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152"/>
    </p:cViewPr>
  </p:sorterViewPr>
  <p:notesViewPr>
    <p:cSldViewPr snapToGrid="0">
      <p:cViewPr varScale="1">
        <p:scale>
          <a:sx n="116" d="100"/>
          <a:sy n="116" d="100"/>
        </p:scale>
        <p:origin x="423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86BBC-71F7-C440-ACC3-F0F595527C6C}" type="datetimeFigureOut">
              <a:rPr kumimoji="1" lang="zh-CN" altLang="en-US" smtClean="0"/>
              <a:t>2022/7/5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61A08-452E-C14B-AF9F-6658E5EF1D3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E383A-B265-4935-8168-671F3DE2F894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8E5CD-C188-4EE7-A618-C84A2D3EB4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328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666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75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 userDrawn="1"/>
        </p:nvCxnSpPr>
        <p:spPr>
          <a:xfrm>
            <a:off x="152400" y="6590136"/>
            <a:ext cx="79502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 userDrawn="1"/>
        </p:nvSpPr>
        <p:spPr>
          <a:xfrm>
            <a:off x="8255000" y="6451636"/>
            <a:ext cx="3948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企业云化架构解决方案提供商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用技术推动商业进步</a:t>
            </a: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229496" y="141514"/>
            <a:ext cx="1891425" cy="615526"/>
            <a:chOff x="10036885" y="176971"/>
            <a:chExt cx="1891425" cy="61552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6885" y="241994"/>
              <a:ext cx="548742" cy="54874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0557935" y="176971"/>
              <a:ext cx="13703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SimHei" panose="02010609060101010101" pitchFamily="49" charset="-122"/>
                  <a:cs typeface="Calibri" panose="020F0502020204030204" pitchFamily="34" charset="0"/>
                </a:rPr>
                <a:t>MegaEase</a:t>
              </a:r>
              <a:endParaRPr kumimoji="1"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endParaRPr>
            </a:p>
          </p:txBody>
        </p:sp>
        <p:cxnSp>
          <p:nvCxnSpPr>
            <p:cNvPr id="14" name="直线连接符 13"/>
            <p:cNvCxnSpPr/>
            <p:nvPr/>
          </p:nvCxnSpPr>
          <p:spPr>
            <a:xfrm>
              <a:off x="10625667" y="553442"/>
              <a:ext cx="1193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10549468" y="546276"/>
              <a:ext cx="13715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000" dirty="0">
                  <a:solidFill>
                    <a:schemeClr val="bg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企业云化架构提供商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dirty="0"/>
              <a:t>第二级</a:t>
            </a:r>
            <a:r>
              <a:rPr lang="zh-CN" altLang="en-US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lvl="1"/>
            <a:endParaRPr lang="zh-CN" altLang="en-US" dirty="0"/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F37F-568A-4C76-B0A5-177AFDC2BD4C}" type="datetimeFigureOut">
              <a:rPr lang="zh-CN" altLang="en-US" smtClean="0"/>
              <a:t>2022/7/5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35B8E-6542-43B8-BCC0-47DC5187274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003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zh-CN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文本框 57"/>
          <p:cNvSpPr txBox="1"/>
          <p:nvPr/>
        </p:nvSpPr>
        <p:spPr>
          <a:xfrm>
            <a:off x="4546070" y="5020509"/>
            <a:ext cx="15119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Initialize</a:t>
            </a:r>
            <a:r>
              <a: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    </a:t>
            </a:r>
            <a:r>
              <a:rPr kumimoji="1"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Controllers</a:t>
            </a:r>
            <a:endParaRPr kumimoji="1"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3" name="圆角矩形 173"/>
          <p:cNvSpPr/>
          <p:nvPr/>
        </p:nvSpPr>
        <p:spPr>
          <a:xfrm>
            <a:off x="6437550" y="2931435"/>
            <a:ext cx="4901997" cy="1987908"/>
          </a:xfrm>
          <a:prstGeom prst="roundRect">
            <a:avLst>
              <a:gd name="adj" fmla="val 1631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/>
            <a:r>
              <a:rPr kumimoji="1" lang="en-US" altLang="zh-CN" b="1" dirty="0">
                <a:solidFill>
                  <a:schemeClr val="tx1"/>
                </a:solidFill>
              </a:rPr>
              <a:t>Pipelines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en-US" altLang="zh-CN" b="1" dirty="0">
                <a:solidFill>
                  <a:schemeClr val="tx1"/>
                </a:solidFill>
              </a:rPr>
              <a:t>Orchestration</a:t>
            </a:r>
            <a:r>
              <a:rPr kumimoji="1" lang="zh-CN" altLang="en-US" b="1" dirty="0">
                <a:solidFill>
                  <a:schemeClr val="tx1"/>
                </a:solidFill>
              </a:rPr>
              <a:t> 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endParaRPr kumimoji="1" lang="en-US" altLang="zh-CN" dirty="0">
              <a:solidFill>
                <a:schemeClr val="tx1"/>
              </a:solidFill>
            </a:endParaRPr>
          </a:p>
          <a:p>
            <a:pPr algn="ctr"/>
            <a:r>
              <a:rPr kumimoji="1" lang="en-US" altLang="zh-CN" sz="1200" dirty="0">
                <a:solidFill>
                  <a:schemeClr val="tx1"/>
                </a:solidFill>
              </a:rPr>
              <a:t>(Filters</a:t>
            </a:r>
            <a:r>
              <a:rPr kumimoji="1" lang="zh-CN" altLang="en-US" sz="1200" dirty="0">
                <a:solidFill>
                  <a:schemeClr val="tx1"/>
                </a:solidFill>
              </a:rPr>
              <a:t> </a:t>
            </a:r>
            <a:r>
              <a:rPr kumimoji="1" lang="en-US" altLang="zh-CN" sz="1200" dirty="0">
                <a:solidFill>
                  <a:schemeClr val="tx1"/>
                </a:solidFill>
              </a:rPr>
              <a:t>Chain)</a:t>
            </a:r>
            <a:endParaRPr kumimoji="1" lang="zh-CN" altLang="en-US" sz="900" dirty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3250" y="247026"/>
            <a:ext cx="5580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Easegress</a:t>
            </a:r>
            <a:r>
              <a:rPr kumimoji="1"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kumimoji="1"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Internal</a:t>
            </a:r>
            <a:r>
              <a:rPr kumimoji="1"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kumimoji="1"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Architecture</a:t>
            </a:r>
            <a:r>
              <a:rPr kumimoji="1"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 </a:t>
            </a:r>
            <a:r>
              <a:rPr kumimoji="1"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v1.0</a:t>
            </a:r>
            <a:endParaRPr kumimoji="1"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" name="圆角矩形 173"/>
          <p:cNvSpPr/>
          <p:nvPr/>
        </p:nvSpPr>
        <p:spPr>
          <a:xfrm>
            <a:off x="6437550" y="1448719"/>
            <a:ext cx="4901997" cy="986389"/>
          </a:xfrm>
          <a:prstGeom prst="roundRect">
            <a:avLst>
              <a:gd name="adj" fmla="val 3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/>
            <a:r>
              <a:rPr kumimoji="1" lang="en-US" altLang="zh-CN" b="1">
                <a:solidFill>
                  <a:schemeClr val="bg1"/>
                </a:solidFill>
              </a:rPr>
              <a:t>Traffic</a:t>
            </a:r>
            <a:r>
              <a:rPr kumimoji="1" lang="zh-CN" altLang="en-US" b="1">
                <a:solidFill>
                  <a:schemeClr val="bg1"/>
                </a:solidFill>
              </a:rPr>
              <a:t> </a:t>
            </a:r>
            <a:r>
              <a:rPr kumimoji="1" lang="en-US" altLang="zh-CN" b="1">
                <a:solidFill>
                  <a:schemeClr val="bg1"/>
                </a:solidFill>
              </a:rPr>
              <a:t>Gate</a:t>
            </a:r>
            <a:endParaRPr kumimoji="1" lang="en-US" altLang="zh-CN" b="1" dirty="0">
              <a:solidFill>
                <a:schemeClr val="bg1"/>
              </a:solidFill>
            </a:endParaRPr>
          </a:p>
        </p:txBody>
      </p:sp>
      <p:sp>
        <p:nvSpPr>
          <p:cNvPr id="5" name="圆角矩形 173"/>
          <p:cNvSpPr/>
          <p:nvPr/>
        </p:nvSpPr>
        <p:spPr>
          <a:xfrm>
            <a:off x="6736398" y="3553560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b="1" dirty="0">
                <a:solidFill>
                  <a:schemeClr val="bg1"/>
                </a:solidFill>
                <a:latin typeface="+mj-lt"/>
              </a:rPr>
              <a:t>Validator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72894" y="5476269"/>
            <a:ext cx="7425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Pull</a:t>
            </a:r>
            <a:r>
              <a:rPr kumimoji="1"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kumimoji="1"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Config</a:t>
            </a:r>
            <a:endParaRPr kumimoji="1"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35607" y="4218843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Push</a:t>
            </a:r>
            <a:r>
              <a:rPr kumimoji="1"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kumimoji="1"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Status</a:t>
            </a:r>
            <a:endParaRPr kumimoji="1"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圆角矩形 173"/>
          <p:cNvSpPr/>
          <p:nvPr/>
        </p:nvSpPr>
        <p:spPr>
          <a:xfrm>
            <a:off x="6736398" y="3991964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b="1" dirty="0">
                <a:solidFill>
                  <a:schemeClr val="bg1"/>
                </a:solidFill>
                <a:latin typeface="+mj-lt"/>
              </a:rPr>
              <a:t>TimeLimiter</a:t>
            </a:r>
          </a:p>
        </p:txBody>
      </p:sp>
      <p:sp>
        <p:nvSpPr>
          <p:cNvPr id="15" name="圆角矩形 173"/>
          <p:cNvSpPr/>
          <p:nvPr/>
        </p:nvSpPr>
        <p:spPr>
          <a:xfrm>
            <a:off x="6736398" y="4463547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900" b="1" dirty="0">
                <a:solidFill>
                  <a:schemeClr val="bg1"/>
                </a:solidFill>
                <a:latin typeface="+mj-lt"/>
              </a:rPr>
              <a:t>OAuth2</a:t>
            </a:r>
            <a:r>
              <a:rPr kumimoji="1" lang="zh-CN" altLang="en-US" sz="900" b="1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sz="900" b="1" dirty="0">
                <a:solidFill>
                  <a:schemeClr val="bg1"/>
                </a:solidFill>
                <a:latin typeface="+mj-lt"/>
              </a:rPr>
              <a:t>/</a:t>
            </a:r>
            <a:r>
              <a:rPr kumimoji="1" lang="zh-CN" altLang="en-US" sz="900" b="1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sz="900" b="1" dirty="0">
                <a:solidFill>
                  <a:schemeClr val="bg1"/>
                </a:solidFill>
                <a:latin typeface="+mj-lt"/>
              </a:rPr>
              <a:t>HMAC</a:t>
            </a:r>
          </a:p>
        </p:txBody>
      </p:sp>
      <p:sp>
        <p:nvSpPr>
          <p:cNvPr id="16" name="圆角矩形 173"/>
          <p:cNvSpPr/>
          <p:nvPr/>
        </p:nvSpPr>
        <p:spPr>
          <a:xfrm>
            <a:off x="8274701" y="3553560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b="1" dirty="0">
                <a:solidFill>
                  <a:schemeClr val="bg1"/>
                </a:solidFill>
                <a:latin typeface="+mj-lt"/>
              </a:rPr>
              <a:t>RateLimiter</a:t>
            </a:r>
          </a:p>
        </p:txBody>
      </p:sp>
      <p:sp>
        <p:nvSpPr>
          <p:cNvPr id="17" name="圆角矩形 173"/>
          <p:cNvSpPr/>
          <p:nvPr/>
        </p:nvSpPr>
        <p:spPr>
          <a:xfrm>
            <a:off x="8274701" y="3991964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b="1" dirty="0">
                <a:solidFill>
                  <a:schemeClr val="bg1"/>
                </a:solidFill>
                <a:latin typeface="+mj-lt"/>
              </a:rPr>
              <a:t>CircuitBreaker</a:t>
            </a:r>
          </a:p>
        </p:txBody>
      </p:sp>
      <p:sp>
        <p:nvSpPr>
          <p:cNvPr id="18" name="圆角矩形 173"/>
          <p:cNvSpPr/>
          <p:nvPr/>
        </p:nvSpPr>
        <p:spPr>
          <a:xfrm>
            <a:off x="8274701" y="4447043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b="1" dirty="0">
                <a:solidFill>
                  <a:schemeClr val="bg1"/>
                </a:solidFill>
                <a:latin typeface="+mj-lt"/>
              </a:rPr>
              <a:t>CORSAdaptor</a:t>
            </a:r>
          </a:p>
        </p:txBody>
      </p:sp>
      <p:sp>
        <p:nvSpPr>
          <p:cNvPr id="19" name="圆角矩形 173"/>
          <p:cNvSpPr/>
          <p:nvPr/>
        </p:nvSpPr>
        <p:spPr>
          <a:xfrm>
            <a:off x="9813004" y="3553560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b="1" dirty="0">
                <a:solidFill>
                  <a:schemeClr val="bg1"/>
                </a:solidFill>
                <a:latin typeface="+mj-lt"/>
              </a:rPr>
              <a:t>Retryer</a:t>
            </a:r>
          </a:p>
        </p:txBody>
      </p:sp>
      <p:sp>
        <p:nvSpPr>
          <p:cNvPr id="20" name="圆角矩形 173"/>
          <p:cNvSpPr/>
          <p:nvPr/>
        </p:nvSpPr>
        <p:spPr>
          <a:xfrm>
            <a:off x="9813004" y="3991964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b="1" dirty="0">
                <a:solidFill>
                  <a:schemeClr val="bg1"/>
                </a:solidFill>
                <a:latin typeface="+mj-lt"/>
              </a:rPr>
              <a:t>Proxy</a:t>
            </a:r>
          </a:p>
        </p:txBody>
      </p:sp>
      <p:sp>
        <p:nvSpPr>
          <p:cNvPr id="21" name="圆角矩形 173"/>
          <p:cNvSpPr/>
          <p:nvPr/>
        </p:nvSpPr>
        <p:spPr>
          <a:xfrm>
            <a:off x="9813004" y="4451357"/>
            <a:ext cx="1239456" cy="359410"/>
          </a:xfrm>
          <a:prstGeom prst="roundRect">
            <a:avLst/>
          </a:prstGeom>
          <a:solidFill>
            <a:srgbClr val="003278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000" b="1" dirty="0">
                <a:solidFill>
                  <a:schemeClr val="bg1"/>
                </a:solidFill>
                <a:latin typeface="+mj-lt"/>
              </a:rPr>
              <a:t>APIAggregator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794290" y="1461316"/>
            <a:ext cx="1128445" cy="4589833"/>
          </a:xfrm>
          <a:prstGeom prst="roundRect">
            <a:avLst>
              <a:gd name="adj" fmla="val 5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Cluster</a:t>
            </a:r>
          </a:p>
          <a:p>
            <a:pPr algn="ctr"/>
            <a:r>
              <a:rPr kumimoji="1" lang="en-US" altLang="zh-CN" sz="12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(Raft)</a:t>
            </a:r>
            <a:endParaRPr kumimoji="1" lang="zh-CN" altLang="en-US" sz="2000" dirty="0"/>
          </a:p>
        </p:txBody>
      </p:sp>
      <p:sp>
        <p:nvSpPr>
          <p:cNvPr id="26" name="圆角矩形 25"/>
          <p:cNvSpPr/>
          <p:nvPr/>
        </p:nvSpPr>
        <p:spPr>
          <a:xfrm>
            <a:off x="4569731" y="5312368"/>
            <a:ext cx="6769816" cy="738783"/>
          </a:xfrm>
          <a:prstGeom prst="roundRect">
            <a:avLst>
              <a:gd name="adj" fmla="val 77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/>
              <a:t>Supervisor</a:t>
            </a:r>
            <a:endParaRPr kumimoji="1" lang="zh-CN" altLang="en-US" b="1" dirty="0"/>
          </a:p>
        </p:txBody>
      </p:sp>
      <p:grpSp>
        <p:nvGrpSpPr>
          <p:cNvPr id="38" name="组合 37"/>
          <p:cNvGrpSpPr/>
          <p:nvPr/>
        </p:nvGrpSpPr>
        <p:grpSpPr>
          <a:xfrm>
            <a:off x="4567231" y="1461316"/>
            <a:ext cx="1232910" cy="2375650"/>
            <a:chOff x="3878317" y="1615637"/>
            <a:chExt cx="1232910" cy="2375650"/>
          </a:xfrm>
        </p:grpSpPr>
        <p:sp>
          <p:nvSpPr>
            <p:cNvPr id="22" name="圆角矩形 173"/>
            <p:cNvSpPr/>
            <p:nvPr/>
          </p:nvSpPr>
          <p:spPr>
            <a:xfrm>
              <a:off x="3878317" y="1615637"/>
              <a:ext cx="1232910" cy="2375650"/>
            </a:xfrm>
            <a:prstGeom prst="roundRect">
              <a:avLst>
                <a:gd name="adj" fmla="val 355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US" altLang="zh-CN" sz="1600" b="1" dirty="0"/>
                <a:t>Controller</a:t>
              </a:r>
            </a:p>
            <a:p>
              <a:pPr algn="ctr"/>
              <a:r>
                <a:rPr kumimoji="1" lang="en-US" altLang="zh-CN" sz="1200" dirty="0"/>
                <a:t>(Business)</a:t>
              </a:r>
            </a:p>
          </p:txBody>
        </p:sp>
        <p:sp>
          <p:nvSpPr>
            <p:cNvPr id="28" name="圆角矩形 173"/>
            <p:cNvSpPr/>
            <p:nvPr/>
          </p:nvSpPr>
          <p:spPr>
            <a:xfrm>
              <a:off x="4047230" y="3535772"/>
              <a:ext cx="899281" cy="38173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FaaS</a:t>
              </a:r>
            </a:p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Controller</a:t>
              </a:r>
            </a:p>
          </p:txBody>
        </p:sp>
        <p:sp>
          <p:nvSpPr>
            <p:cNvPr id="29" name="圆角矩形 173"/>
            <p:cNvSpPr/>
            <p:nvPr/>
          </p:nvSpPr>
          <p:spPr>
            <a:xfrm>
              <a:off x="4047230" y="3082323"/>
              <a:ext cx="899282" cy="38173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Mesh</a:t>
              </a:r>
            </a:p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Controller</a:t>
              </a:r>
            </a:p>
          </p:txBody>
        </p:sp>
        <p:sp>
          <p:nvSpPr>
            <p:cNvPr id="30" name="圆角矩形 173"/>
            <p:cNvSpPr/>
            <p:nvPr/>
          </p:nvSpPr>
          <p:spPr>
            <a:xfrm>
              <a:off x="4047230" y="2175425"/>
              <a:ext cx="925254" cy="38173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Service</a:t>
              </a:r>
              <a:r>
                <a:rPr kumimoji="1" lang="zh-CN" altLang="en-US" sz="1000" b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Discovery</a:t>
              </a:r>
            </a:p>
          </p:txBody>
        </p:sp>
        <p:sp>
          <p:nvSpPr>
            <p:cNvPr id="31" name="圆角矩形 173"/>
            <p:cNvSpPr/>
            <p:nvPr/>
          </p:nvSpPr>
          <p:spPr>
            <a:xfrm>
              <a:off x="4047230" y="2628874"/>
              <a:ext cx="914401" cy="38173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Monitor</a:t>
              </a:r>
            </a:p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Controller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568481" y="3901286"/>
            <a:ext cx="1232910" cy="1043601"/>
            <a:chOff x="3872382" y="3864727"/>
            <a:chExt cx="1232910" cy="1043601"/>
          </a:xfrm>
        </p:grpSpPr>
        <p:sp>
          <p:nvSpPr>
            <p:cNvPr id="36" name="圆角矩形 173"/>
            <p:cNvSpPr/>
            <p:nvPr/>
          </p:nvSpPr>
          <p:spPr>
            <a:xfrm>
              <a:off x="3872382" y="3864727"/>
              <a:ext cx="1232910" cy="1043601"/>
            </a:xfrm>
            <a:prstGeom prst="roundRect">
              <a:avLst>
                <a:gd name="adj" fmla="val 36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kumimoji="1" lang="en-US" altLang="zh-CN" sz="1600" b="1" dirty="0"/>
                <a:t>Controller</a:t>
              </a:r>
            </a:p>
            <a:p>
              <a:pPr algn="ctr"/>
              <a:r>
                <a:rPr kumimoji="1" lang="en-US" altLang="zh-CN" sz="1200" dirty="0"/>
                <a:t>(System)</a:t>
              </a:r>
            </a:p>
          </p:txBody>
        </p:sp>
        <p:sp>
          <p:nvSpPr>
            <p:cNvPr id="32" name="圆角矩形 173"/>
            <p:cNvSpPr/>
            <p:nvPr/>
          </p:nvSpPr>
          <p:spPr>
            <a:xfrm>
              <a:off x="4005237" y="4424878"/>
              <a:ext cx="982319" cy="34594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Status</a:t>
              </a:r>
              <a:r>
                <a:rPr kumimoji="1" lang="zh-CN" altLang="en-US" sz="1000" b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Sync</a:t>
              </a:r>
            </a:p>
          </p:txBody>
        </p:sp>
      </p:grpSp>
      <p:sp>
        <p:nvSpPr>
          <p:cNvPr id="33" name="圆角矩形 173"/>
          <p:cNvSpPr/>
          <p:nvPr/>
        </p:nvSpPr>
        <p:spPr>
          <a:xfrm>
            <a:off x="6736398" y="2000619"/>
            <a:ext cx="1239456" cy="2964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200" b="1" dirty="0">
                <a:solidFill>
                  <a:schemeClr val="bg1"/>
                </a:solidFill>
                <a:latin typeface="+mj-lt"/>
              </a:rPr>
              <a:t>HTTP</a:t>
            </a:r>
            <a:r>
              <a:rPr kumimoji="1" lang="zh-CN" altLang="en-US" sz="1200" b="1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sz="1200" b="1" dirty="0">
                <a:solidFill>
                  <a:schemeClr val="bg1"/>
                </a:solidFill>
                <a:latin typeface="+mj-lt"/>
              </a:rPr>
              <a:t>1/2/3</a:t>
            </a:r>
          </a:p>
        </p:txBody>
      </p:sp>
      <p:sp>
        <p:nvSpPr>
          <p:cNvPr id="34" name="圆角矩形 173"/>
          <p:cNvSpPr/>
          <p:nvPr/>
        </p:nvSpPr>
        <p:spPr>
          <a:xfrm>
            <a:off x="8274701" y="2000619"/>
            <a:ext cx="1239456" cy="2964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200" b="1" dirty="0">
                <a:solidFill>
                  <a:schemeClr val="bg1"/>
                </a:solidFill>
                <a:latin typeface="+mj-lt"/>
              </a:rPr>
              <a:t>MQTT</a:t>
            </a:r>
          </a:p>
        </p:txBody>
      </p:sp>
      <p:sp>
        <p:nvSpPr>
          <p:cNvPr id="35" name="圆角矩形 173"/>
          <p:cNvSpPr/>
          <p:nvPr/>
        </p:nvSpPr>
        <p:spPr>
          <a:xfrm>
            <a:off x="9813004" y="2000619"/>
            <a:ext cx="1239456" cy="2964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200" b="1" dirty="0">
                <a:solidFill>
                  <a:schemeClr val="bg1"/>
                </a:solidFill>
                <a:latin typeface="+mj-lt"/>
              </a:rPr>
              <a:t>WebSocket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1152848" y="2506164"/>
            <a:ext cx="1587583" cy="628946"/>
            <a:chOff x="1245312" y="2448774"/>
            <a:chExt cx="1587583" cy="628946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35556" y1="52000" x2="35556" y2="52000"/>
                          <a14:foregroundMark x1="60444" y1="66667" x2="60444" y2="66667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45312" y="2448774"/>
              <a:ext cx="628946" cy="628946"/>
            </a:xfrm>
            <a:prstGeom prst="rect">
              <a:avLst/>
            </a:prstGeom>
          </p:spPr>
        </p:pic>
        <p:cxnSp>
          <p:nvCxnSpPr>
            <p:cNvPr id="51" name="直线箭头连接符 50"/>
            <p:cNvCxnSpPr/>
            <p:nvPr/>
          </p:nvCxnSpPr>
          <p:spPr>
            <a:xfrm>
              <a:off x="2070410" y="2786162"/>
              <a:ext cx="720000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/>
            <p:cNvSpPr txBox="1"/>
            <p:nvPr/>
          </p:nvSpPr>
          <p:spPr>
            <a:xfrm>
              <a:off x="2024660" y="2491664"/>
              <a:ext cx="8082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Command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73182" y="4146964"/>
            <a:ext cx="1630812" cy="628946"/>
            <a:chOff x="1222582" y="4171743"/>
            <a:chExt cx="1630812" cy="628946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2582" y="4171743"/>
              <a:ext cx="628946" cy="628946"/>
            </a:xfrm>
            <a:prstGeom prst="rect">
              <a:avLst/>
            </a:prstGeom>
          </p:spPr>
        </p:pic>
        <p:cxnSp>
          <p:nvCxnSpPr>
            <p:cNvPr id="50" name="直线箭头连接符 49"/>
            <p:cNvCxnSpPr/>
            <p:nvPr/>
          </p:nvCxnSpPr>
          <p:spPr>
            <a:xfrm>
              <a:off x="2051398" y="4478469"/>
              <a:ext cx="720000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1995467" y="4528813"/>
              <a:ext cx="85792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Restful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API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695859" y="3290497"/>
            <a:ext cx="1447832" cy="738664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Administration</a:t>
            </a:r>
          </a:p>
          <a:p>
            <a:pPr algn="ctr"/>
            <a:r>
              <a:rPr kumimoji="1"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Monitoring</a:t>
            </a:r>
          </a:p>
          <a:p>
            <a:pPr algn="ctr"/>
            <a:r>
              <a:rPr kumimoji="1"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Operation</a:t>
            </a:r>
            <a:endParaRPr kumimoji="1" lang="zh-CN" altLang="en-US" sz="1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5" name="右箭头 54"/>
          <p:cNvSpPr/>
          <p:nvPr/>
        </p:nvSpPr>
        <p:spPr>
          <a:xfrm rot="16200000">
            <a:off x="5098960" y="5024368"/>
            <a:ext cx="252000" cy="1800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7556639" y="5010896"/>
            <a:ext cx="2725011" cy="263529"/>
            <a:chOff x="7792586" y="5029868"/>
            <a:chExt cx="2725011" cy="263529"/>
          </a:xfrm>
        </p:grpSpPr>
        <p:sp>
          <p:nvSpPr>
            <p:cNvPr id="56" name="右箭头 55"/>
            <p:cNvSpPr/>
            <p:nvPr/>
          </p:nvSpPr>
          <p:spPr>
            <a:xfrm rot="16200000">
              <a:off x="7756586" y="5068976"/>
              <a:ext cx="252000" cy="1800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右箭头 56"/>
            <p:cNvSpPr/>
            <p:nvPr/>
          </p:nvSpPr>
          <p:spPr>
            <a:xfrm rot="16200000">
              <a:off x="10301597" y="5065868"/>
              <a:ext cx="252000" cy="1800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8375071" y="5039481"/>
              <a:ext cx="156004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Pipelines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Management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60" name="直线箭头连接符 59"/>
          <p:cNvCxnSpPr/>
          <p:nvPr/>
        </p:nvCxnSpPr>
        <p:spPr>
          <a:xfrm>
            <a:off x="3937372" y="4500297"/>
            <a:ext cx="576000" cy="0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线箭头连接符 60"/>
          <p:cNvCxnSpPr/>
          <p:nvPr/>
        </p:nvCxnSpPr>
        <p:spPr>
          <a:xfrm>
            <a:off x="3937372" y="5754657"/>
            <a:ext cx="576000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组合 81"/>
          <p:cNvGrpSpPr/>
          <p:nvPr/>
        </p:nvGrpSpPr>
        <p:grpSpPr>
          <a:xfrm>
            <a:off x="7539297" y="2544830"/>
            <a:ext cx="2778103" cy="288000"/>
            <a:chOff x="7739494" y="2574277"/>
            <a:chExt cx="2778103" cy="288000"/>
          </a:xfrm>
        </p:grpSpPr>
        <p:cxnSp>
          <p:nvCxnSpPr>
            <p:cNvPr id="66" name="直线箭头连接符 65"/>
            <p:cNvCxnSpPr/>
            <p:nvPr/>
          </p:nvCxnSpPr>
          <p:spPr>
            <a:xfrm flipV="1">
              <a:off x="7779138" y="2574277"/>
              <a:ext cx="0" cy="28800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箭头连接符 71"/>
            <p:cNvCxnSpPr/>
            <p:nvPr/>
          </p:nvCxnSpPr>
          <p:spPr>
            <a:xfrm flipV="1">
              <a:off x="8669674" y="2574277"/>
              <a:ext cx="0" cy="28800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箭头连接符 75"/>
            <p:cNvCxnSpPr/>
            <p:nvPr/>
          </p:nvCxnSpPr>
          <p:spPr>
            <a:xfrm flipV="1">
              <a:off x="9560210" y="2574277"/>
              <a:ext cx="0" cy="28800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线箭头连接符 77"/>
            <p:cNvCxnSpPr/>
            <p:nvPr/>
          </p:nvCxnSpPr>
          <p:spPr>
            <a:xfrm flipV="1">
              <a:off x="10450745" y="2574277"/>
              <a:ext cx="0" cy="28800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文本框 78"/>
            <p:cNvSpPr txBox="1"/>
            <p:nvPr/>
          </p:nvSpPr>
          <p:spPr>
            <a:xfrm>
              <a:off x="7739494" y="2583229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Traffic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Route</a:t>
              </a:r>
              <a:endParaRPr kumimoji="1"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9526620" y="2583229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Traffic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Route</a:t>
              </a:r>
              <a:endParaRPr kumimoji="1" lang="zh-CN" alt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715530" y="1586051"/>
            <a:ext cx="806631" cy="739273"/>
            <a:chOff x="6020330" y="1617582"/>
            <a:chExt cx="806631" cy="739273"/>
          </a:xfrm>
        </p:grpSpPr>
        <p:sp>
          <p:nvSpPr>
            <p:cNvPr id="85" name="文本框 84"/>
            <p:cNvSpPr txBox="1"/>
            <p:nvPr/>
          </p:nvSpPr>
          <p:spPr>
            <a:xfrm>
              <a:off x="6052632" y="1617582"/>
              <a:ext cx="7425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Pull</a:t>
              </a:r>
              <a:r>
                <a:rPr kumimoji="1"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Config</a:t>
              </a:r>
              <a:endParaRPr kumimoji="1"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86" name="直线箭头连接符 85"/>
            <p:cNvCxnSpPr/>
            <p:nvPr/>
          </p:nvCxnSpPr>
          <p:spPr>
            <a:xfrm>
              <a:off x="6139412" y="1895970"/>
              <a:ext cx="576000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文本框 90"/>
            <p:cNvSpPr txBox="1"/>
            <p:nvPr/>
          </p:nvSpPr>
          <p:spPr>
            <a:xfrm>
              <a:off x="6020330" y="2126023"/>
              <a:ext cx="8066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Push</a:t>
              </a:r>
              <a:r>
                <a:rPr kumimoji="1"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Status</a:t>
              </a:r>
              <a:endParaRPr kumimoji="1"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92" name="直线箭头连接符 91"/>
            <p:cNvCxnSpPr/>
            <p:nvPr/>
          </p:nvCxnSpPr>
          <p:spPr>
            <a:xfrm>
              <a:off x="6135645" y="2083716"/>
              <a:ext cx="576000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5747832" y="3011814"/>
            <a:ext cx="742511" cy="278388"/>
            <a:chOff x="6052632" y="1617582"/>
            <a:chExt cx="742511" cy="278388"/>
          </a:xfrm>
        </p:grpSpPr>
        <p:sp>
          <p:nvSpPr>
            <p:cNvPr id="95" name="文本框 94"/>
            <p:cNvSpPr txBox="1"/>
            <p:nvPr/>
          </p:nvSpPr>
          <p:spPr>
            <a:xfrm>
              <a:off x="6052632" y="1617582"/>
              <a:ext cx="7425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Pull</a:t>
              </a:r>
              <a:r>
                <a:rPr kumimoji="1"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Config</a:t>
              </a:r>
              <a:endParaRPr kumimoji="1"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96" name="直线箭头连接符 95"/>
            <p:cNvCxnSpPr/>
            <p:nvPr/>
          </p:nvCxnSpPr>
          <p:spPr>
            <a:xfrm>
              <a:off x="6139412" y="1895970"/>
              <a:ext cx="576000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组合 100"/>
          <p:cNvGrpSpPr/>
          <p:nvPr/>
        </p:nvGrpSpPr>
        <p:grpSpPr>
          <a:xfrm>
            <a:off x="5715530" y="4224491"/>
            <a:ext cx="806631" cy="281454"/>
            <a:chOff x="6020330" y="4256022"/>
            <a:chExt cx="806631" cy="281454"/>
          </a:xfrm>
        </p:grpSpPr>
        <p:sp>
          <p:nvSpPr>
            <p:cNvPr id="99" name="文本框 98"/>
            <p:cNvSpPr txBox="1"/>
            <p:nvPr/>
          </p:nvSpPr>
          <p:spPr>
            <a:xfrm>
              <a:off x="6020330" y="4256022"/>
              <a:ext cx="8066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Push</a:t>
              </a:r>
              <a:r>
                <a:rPr kumimoji="1"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Status</a:t>
              </a:r>
              <a:endParaRPr kumimoji="1"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100" name="直线箭头连接符 99"/>
            <p:cNvCxnSpPr/>
            <p:nvPr/>
          </p:nvCxnSpPr>
          <p:spPr>
            <a:xfrm>
              <a:off x="6122095" y="4537476"/>
              <a:ext cx="576000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组合 102"/>
          <p:cNvGrpSpPr/>
          <p:nvPr/>
        </p:nvGrpSpPr>
        <p:grpSpPr>
          <a:xfrm>
            <a:off x="3886101" y="2506164"/>
            <a:ext cx="716863" cy="462682"/>
            <a:chOff x="3886101" y="2506164"/>
            <a:chExt cx="716863" cy="462682"/>
          </a:xfrm>
        </p:grpSpPr>
        <p:sp>
          <p:nvSpPr>
            <p:cNvPr id="24" name="文本框 23"/>
            <p:cNvSpPr txBox="1"/>
            <p:nvPr/>
          </p:nvSpPr>
          <p:spPr>
            <a:xfrm>
              <a:off x="3886101" y="2622089"/>
              <a:ext cx="7168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Sync</a:t>
              </a:r>
              <a:r>
                <a:rPr kumimoji="1"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Data</a:t>
              </a:r>
              <a:endParaRPr kumimoji="1"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62" name="直线箭头连接符 61"/>
            <p:cNvCxnSpPr/>
            <p:nvPr/>
          </p:nvCxnSpPr>
          <p:spPr>
            <a:xfrm>
              <a:off x="3956532" y="2968846"/>
              <a:ext cx="576000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线箭头连接符 101"/>
            <p:cNvCxnSpPr/>
            <p:nvPr/>
          </p:nvCxnSpPr>
          <p:spPr>
            <a:xfrm>
              <a:off x="3956532" y="2506164"/>
              <a:ext cx="576000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BEDFA2C6-E5B1-AD48-A96C-4D0BEA8D03C4}"/>
              </a:ext>
            </a:extLst>
          </p:cNvPr>
          <p:cNvSpPr txBox="1"/>
          <p:nvPr/>
        </p:nvSpPr>
        <p:spPr>
          <a:xfrm>
            <a:off x="244563" y="134084"/>
            <a:ext cx="4299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Easegress</a:t>
            </a:r>
            <a:r>
              <a:rPr kumimoji="1"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kumimoji="1"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Architecture</a:t>
            </a:r>
            <a:r>
              <a:rPr kumimoji="1"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kumimoji="1"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v1.1</a:t>
            </a:r>
            <a:endParaRPr kumimoji="1"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CD8D6A9D-5900-6C45-9270-A2827063CB53}"/>
              </a:ext>
            </a:extLst>
          </p:cNvPr>
          <p:cNvGrpSpPr/>
          <p:nvPr/>
        </p:nvGrpSpPr>
        <p:grpSpPr>
          <a:xfrm>
            <a:off x="206266" y="1249370"/>
            <a:ext cx="11478012" cy="4567978"/>
            <a:chOff x="206266" y="1249370"/>
            <a:chExt cx="11478012" cy="4567978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EE8CBD6A-1FCA-474F-BB05-D2EBC48A8109}"/>
                </a:ext>
              </a:extLst>
            </p:cNvPr>
            <p:cNvSpPr txBox="1"/>
            <p:nvPr/>
          </p:nvSpPr>
          <p:spPr>
            <a:xfrm>
              <a:off x="3440118" y="5306021"/>
              <a:ext cx="8386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Pull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Config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363C8DB4-78CA-BD4C-A531-CAC745EED969}"/>
                </a:ext>
              </a:extLst>
            </p:cNvPr>
            <p:cNvSpPr txBox="1"/>
            <p:nvPr/>
          </p:nvSpPr>
          <p:spPr>
            <a:xfrm>
              <a:off x="3387219" y="2370387"/>
              <a:ext cx="9444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Push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Status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25" name="圆角矩形 24">
              <a:extLst>
                <a:ext uri="{FF2B5EF4-FFF2-40B4-BE49-F238E27FC236}">
                  <a16:creationId xmlns="" xmlns:a16="http://schemas.microsoft.com/office/drawing/2014/main" id="{29031689-1C31-7942-B1CE-09BE1F2A0B25}"/>
                </a:ext>
              </a:extLst>
            </p:cNvPr>
            <p:cNvSpPr/>
            <p:nvPr/>
          </p:nvSpPr>
          <p:spPr>
            <a:xfrm>
              <a:off x="2310439" y="1249370"/>
              <a:ext cx="1128445" cy="4567978"/>
            </a:xfrm>
            <a:prstGeom prst="roundRect">
              <a:avLst>
                <a:gd name="adj" fmla="val 549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0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Cluster</a:t>
              </a:r>
            </a:p>
            <a:p>
              <a:pPr algn="ctr"/>
              <a:r>
                <a:rPr kumimoji="1" lang="en-US" altLang="zh-CN" sz="12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(Raft)</a:t>
              </a:r>
              <a:endParaRPr kumimoji="1" lang="zh-CN" altLang="en-US" sz="2000" dirty="0"/>
            </a:p>
          </p:txBody>
        </p:sp>
        <p:sp>
          <p:nvSpPr>
            <p:cNvPr id="26" name="圆角矩形 25">
              <a:extLst>
                <a:ext uri="{FF2B5EF4-FFF2-40B4-BE49-F238E27FC236}">
                  <a16:creationId xmlns="" xmlns:a16="http://schemas.microsoft.com/office/drawing/2014/main" id="{F88FDFD0-DC15-BB4F-AF24-55F8ABEEA5CF}"/>
                </a:ext>
              </a:extLst>
            </p:cNvPr>
            <p:cNvSpPr/>
            <p:nvPr/>
          </p:nvSpPr>
          <p:spPr>
            <a:xfrm>
              <a:off x="4263225" y="5201246"/>
              <a:ext cx="7421053" cy="616101"/>
            </a:xfrm>
            <a:prstGeom prst="roundRect">
              <a:avLst>
                <a:gd name="adj" fmla="val 771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b="1" dirty="0"/>
                <a:t>Supervisor</a:t>
              </a:r>
              <a:endParaRPr kumimoji="1" lang="zh-CN" altLang="en-US" b="1" dirty="0"/>
            </a:p>
          </p:txBody>
        </p:sp>
        <p:sp>
          <p:nvSpPr>
            <p:cNvPr id="22" name="圆角矩形 173">
              <a:extLst>
                <a:ext uri="{FF2B5EF4-FFF2-40B4-BE49-F238E27FC236}">
                  <a16:creationId xmlns="" xmlns:a16="http://schemas.microsoft.com/office/drawing/2014/main" id="{0DDE9BC8-5C95-2D42-9C01-56620D75B79C}"/>
                </a:ext>
              </a:extLst>
            </p:cNvPr>
            <p:cNvSpPr/>
            <p:nvPr/>
          </p:nvSpPr>
          <p:spPr>
            <a:xfrm>
              <a:off x="5789503" y="4322870"/>
              <a:ext cx="5894775" cy="630138"/>
            </a:xfrm>
            <a:prstGeom prst="roundRect">
              <a:avLst>
                <a:gd name="adj" fmla="val 78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zh-CN" sz="1600" b="1" dirty="0"/>
                <a:t>Controller</a:t>
              </a:r>
            </a:p>
            <a:p>
              <a:r>
                <a:rPr kumimoji="1" lang="en-US" altLang="zh-CN" sz="1200" dirty="0"/>
                <a:t>     (Traffic)</a:t>
              </a:r>
            </a:p>
          </p:txBody>
        </p:sp>
        <p:sp>
          <p:nvSpPr>
            <p:cNvPr id="36" name="圆角矩形 173">
              <a:extLst>
                <a:ext uri="{FF2B5EF4-FFF2-40B4-BE49-F238E27FC236}">
                  <a16:creationId xmlns="" xmlns:a16="http://schemas.microsoft.com/office/drawing/2014/main" id="{008E2187-415E-AB4E-8832-0B3166F3C609}"/>
                </a:ext>
              </a:extLst>
            </p:cNvPr>
            <p:cNvSpPr/>
            <p:nvPr/>
          </p:nvSpPr>
          <p:spPr>
            <a:xfrm>
              <a:off x="4263225" y="1249370"/>
              <a:ext cx="1410077" cy="3699899"/>
            </a:xfrm>
            <a:prstGeom prst="roundRect">
              <a:avLst>
                <a:gd name="adj" fmla="val 36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rtlCol="0" anchor="t"/>
            <a:lstStyle/>
            <a:p>
              <a:pPr algn="ctr"/>
              <a:r>
                <a:rPr kumimoji="1" lang="en-US" altLang="zh-CN" b="1" dirty="0"/>
                <a:t>Controller</a:t>
              </a:r>
              <a:endParaRPr kumimoji="1" lang="en-US" altLang="zh-CN" sz="1600" b="1" dirty="0"/>
            </a:p>
            <a:p>
              <a:pPr algn="ctr"/>
              <a:r>
                <a:rPr kumimoji="1" lang="en-US" altLang="zh-CN" sz="1200" dirty="0"/>
                <a:t>(No Traffic)</a:t>
              </a:r>
            </a:p>
          </p:txBody>
        </p:sp>
        <p:sp>
          <p:nvSpPr>
            <p:cNvPr id="32" name="圆角矩形 173">
              <a:extLst>
                <a:ext uri="{FF2B5EF4-FFF2-40B4-BE49-F238E27FC236}">
                  <a16:creationId xmlns="" xmlns:a16="http://schemas.microsoft.com/office/drawing/2014/main" id="{AF35FABF-86C1-CB48-81A1-A3C5B626C542}"/>
                </a:ext>
              </a:extLst>
            </p:cNvPr>
            <p:cNvSpPr/>
            <p:nvPr/>
          </p:nvSpPr>
          <p:spPr>
            <a:xfrm>
              <a:off x="4419833" y="2055968"/>
              <a:ext cx="1116000" cy="684000"/>
            </a:xfrm>
            <a:prstGeom prst="roundRect">
              <a:avLst>
                <a:gd name="adj" fmla="val 7270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Status</a:t>
              </a:r>
              <a:r>
                <a:rPr kumimoji="1" lang="zh-CN" altLang="en-US" sz="1400" b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Sync</a:t>
              </a:r>
            </a:p>
          </p:txBody>
        </p:sp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E08C2CDA-F24C-8B46-8C66-1CD4D7A235E5}"/>
                </a:ext>
              </a:extLst>
            </p:cNvPr>
            <p:cNvGrpSpPr/>
            <p:nvPr/>
          </p:nvGrpSpPr>
          <p:grpSpPr>
            <a:xfrm>
              <a:off x="630897" y="2506164"/>
              <a:ext cx="1587583" cy="628946"/>
              <a:chOff x="1245312" y="2448774"/>
              <a:chExt cx="1587583" cy="628946"/>
            </a:xfrm>
          </p:grpSpPr>
          <p:pic>
            <p:nvPicPr>
              <p:cNvPr id="45" name="图片 44">
                <a:extLst>
                  <a:ext uri="{FF2B5EF4-FFF2-40B4-BE49-F238E27FC236}">
                    <a16:creationId xmlns="" xmlns:a16="http://schemas.microsoft.com/office/drawing/2014/main" id="{11460B58-D64D-EE46-9BA5-2F925538F8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>
                            <a14:foregroundMark x1="35556" y1="52000" x2="35556" y2="52000"/>
                            <a14:foregroundMark x1="60444" y1="66667" x2="60444" y2="66667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245312" y="2448774"/>
                <a:ext cx="628946" cy="628946"/>
              </a:xfrm>
              <a:prstGeom prst="rect">
                <a:avLst/>
              </a:prstGeom>
            </p:spPr>
          </p:pic>
          <p:cxnSp>
            <p:nvCxnSpPr>
              <p:cNvPr id="51" name="直线箭头连接符 50">
                <a:extLst>
                  <a:ext uri="{FF2B5EF4-FFF2-40B4-BE49-F238E27FC236}">
                    <a16:creationId xmlns="" xmlns:a16="http://schemas.microsoft.com/office/drawing/2014/main" id="{C2CB63C6-41D6-2B4F-8115-03394F0140CA}"/>
                  </a:ext>
                </a:extLst>
              </p:cNvPr>
              <p:cNvCxnSpPr/>
              <p:nvPr/>
            </p:nvCxnSpPr>
            <p:spPr>
              <a:xfrm>
                <a:off x="2070410" y="2786162"/>
                <a:ext cx="720000" cy="0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EDA044CE-B804-9048-90A6-45777D7ADF68}"/>
                  </a:ext>
                </a:extLst>
              </p:cNvPr>
              <p:cNvSpPr txBox="1"/>
              <p:nvPr/>
            </p:nvSpPr>
            <p:spPr>
              <a:xfrm>
                <a:off x="2024660" y="2491664"/>
                <a:ext cx="8082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Command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  <p:grpSp>
          <p:nvGrpSpPr>
            <p:cNvPr id="63" name="组合 62">
              <a:extLst>
                <a:ext uri="{FF2B5EF4-FFF2-40B4-BE49-F238E27FC236}">
                  <a16:creationId xmlns="" xmlns:a16="http://schemas.microsoft.com/office/drawing/2014/main" id="{7C3EEF20-9190-F140-877C-B7B100AD628F}"/>
                </a:ext>
              </a:extLst>
            </p:cNvPr>
            <p:cNvGrpSpPr/>
            <p:nvPr/>
          </p:nvGrpSpPr>
          <p:grpSpPr>
            <a:xfrm>
              <a:off x="651231" y="4146964"/>
              <a:ext cx="1630812" cy="628946"/>
              <a:chOff x="1222582" y="4171743"/>
              <a:chExt cx="1630812" cy="628946"/>
            </a:xfrm>
          </p:grpSpPr>
          <p:pic>
            <p:nvPicPr>
              <p:cNvPr id="47" name="图片 46">
                <a:extLst>
                  <a:ext uri="{FF2B5EF4-FFF2-40B4-BE49-F238E27FC236}">
                    <a16:creationId xmlns="" xmlns:a16="http://schemas.microsoft.com/office/drawing/2014/main" id="{0272517A-49E0-D248-AAF4-1EAC0F3FE0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2582" y="4171743"/>
                <a:ext cx="628946" cy="628946"/>
              </a:xfrm>
              <a:prstGeom prst="rect">
                <a:avLst/>
              </a:prstGeom>
            </p:spPr>
          </p:pic>
          <p:cxnSp>
            <p:nvCxnSpPr>
              <p:cNvPr id="50" name="直线箭头连接符 49">
                <a:extLst>
                  <a:ext uri="{FF2B5EF4-FFF2-40B4-BE49-F238E27FC236}">
                    <a16:creationId xmlns="" xmlns:a16="http://schemas.microsoft.com/office/drawing/2014/main" id="{97C82B59-41D1-1A47-B3AD-E88BBB218C25}"/>
                  </a:ext>
                </a:extLst>
              </p:cNvPr>
              <p:cNvCxnSpPr/>
              <p:nvPr/>
            </p:nvCxnSpPr>
            <p:spPr>
              <a:xfrm>
                <a:off x="2051398" y="4478469"/>
                <a:ext cx="720000" cy="0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文本框 52">
                <a:extLst>
                  <a:ext uri="{FF2B5EF4-FFF2-40B4-BE49-F238E27FC236}">
                    <a16:creationId xmlns="" xmlns:a16="http://schemas.microsoft.com/office/drawing/2014/main" id="{B16AC1C8-DF8A-3A41-ACA0-4186C2C16239}"/>
                  </a:ext>
                </a:extLst>
              </p:cNvPr>
              <p:cNvSpPr txBox="1"/>
              <p:nvPr/>
            </p:nvSpPr>
            <p:spPr>
              <a:xfrm>
                <a:off x="1995467" y="4528813"/>
                <a:ext cx="8579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Restful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API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A78D7AD5-6CA8-BC45-BA39-4A8B9F8E5C85}"/>
                </a:ext>
              </a:extLst>
            </p:cNvPr>
            <p:cNvSpPr txBox="1"/>
            <p:nvPr/>
          </p:nvSpPr>
          <p:spPr>
            <a:xfrm>
              <a:off x="206266" y="3208530"/>
              <a:ext cx="1633781" cy="83099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Administration</a:t>
              </a:r>
            </a:p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Monitoring</a:t>
              </a:r>
            </a:p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Operation</a:t>
              </a:r>
              <a:endParaRPr kumimoji="1"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60" name="直线箭头连接符 59">
              <a:extLst>
                <a:ext uri="{FF2B5EF4-FFF2-40B4-BE49-F238E27FC236}">
                  <a16:creationId xmlns="" xmlns:a16="http://schemas.microsoft.com/office/drawing/2014/main" id="{2E00CBDF-8A2D-4349-910C-28A772B22C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8684" y="2642135"/>
              <a:ext cx="681558" cy="3739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箭头连接符 60">
              <a:extLst>
                <a:ext uri="{FF2B5EF4-FFF2-40B4-BE49-F238E27FC236}">
                  <a16:creationId xmlns="" xmlns:a16="http://schemas.microsoft.com/office/drawing/2014/main" id="{4FA8E81A-6057-024E-A531-66CCC1CE99EC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5609809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0520DC6-65A9-B442-9023-B4C87BF5AEEF}"/>
                </a:ext>
              </a:extLst>
            </p:cNvPr>
            <p:cNvSpPr txBox="1"/>
            <p:nvPr/>
          </p:nvSpPr>
          <p:spPr>
            <a:xfrm>
              <a:off x="3456148" y="3645075"/>
              <a:ext cx="80663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Sync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Data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62" name="直线箭头连接符 61">
              <a:extLst>
                <a:ext uri="{FF2B5EF4-FFF2-40B4-BE49-F238E27FC236}">
                  <a16:creationId xmlns="" xmlns:a16="http://schemas.microsoft.com/office/drawing/2014/main" id="{F89F0BFA-68C8-A742-9A98-150BAF40CDD7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4017232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线箭头连接符 101">
              <a:extLst>
                <a:ext uri="{FF2B5EF4-FFF2-40B4-BE49-F238E27FC236}">
                  <a16:creationId xmlns="" xmlns:a16="http://schemas.microsoft.com/office/drawing/2014/main" id="{FF93D80F-50FF-244B-AE7F-EC846AD1A455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3516450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圆角矩形 173">
              <a:extLst>
                <a:ext uri="{FF2B5EF4-FFF2-40B4-BE49-F238E27FC236}">
                  <a16:creationId xmlns="" xmlns:a16="http://schemas.microsoft.com/office/drawing/2014/main" id="{ED3BC708-3EAF-F544-8861-FE1BBB56CCFF}"/>
                </a:ext>
              </a:extLst>
            </p:cNvPr>
            <p:cNvSpPr/>
            <p:nvPr/>
          </p:nvSpPr>
          <p:spPr>
            <a:xfrm>
              <a:off x="4419833" y="3079607"/>
              <a:ext cx="1116000" cy="684000"/>
            </a:xfrm>
            <a:prstGeom prst="roundRect">
              <a:avLst>
                <a:gd name="adj" fmla="val 5033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Service Discovery</a:t>
              </a:r>
            </a:p>
          </p:txBody>
        </p:sp>
        <p:sp>
          <p:nvSpPr>
            <p:cNvPr id="77" name="圆角矩形 173">
              <a:extLst>
                <a:ext uri="{FF2B5EF4-FFF2-40B4-BE49-F238E27FC236}">
                  <a16:creationId xmlns="" xmlns:a16="http://schemas.microsoft.com/office/drawing/2014/main" id="{635371AA-6B2F-B043-A2FA-7CDF2A9887A9}"/>
                </a:ext>
              </a:extLst>
            </p:cNvPr>
            <p:cNvSpPr/>
            <p:nvPr/>
          </p:nvSpPr>
          <p:spPr>
            <a:xfrm>
              <a:off x="4419263" y="4103246"/>
              <a:ext cx="1116000" cy="684000"/>
            </a:xfrm>
            <a:prstGeom prst="roundRect">
              <a:avLst>
                <a:gd name="adj" fmla="val 5765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Monitor Controller</a:t>
              </a:r>
            </a:p>
          </p:txBody>
        </p:sp>
        <p:sp>
          <p:nvSpPr>
            <p:cNvPr id="84" name="圆角矩形 173">
              <a:extLst>
                <a:ext uri="{FF2B5EF4-FFF2-40B4-BE49-F238E27FC236}">
                  <a16:creationId xmlns="" xmlns:a16="http://schemas.microsoft.com/office/drawing/2014/main" id="{8C2807B5-A5EF-7848-B366-BB2CE136DFB6}"/>
                </a:ext>
              </a:extLst>
            </p:cNvPr>
            <p:cNvSpPr/>
            <p:nvPr/>
          </p:nvSpPr>
          <p:spPr>
            <a:xfrm>
              <a:off x="8274721" y="445240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Mesh</a:t>
              </a:r>
            </a:p>
          </p:txBody>
        </p:sp>
        <p:sp>
          <p:nvSpPr>
            <p:cNvPr id="85" name="圆角矩形 173">
              <a:extLst>
                <a:ext uri="{FF2B5EF4-FFF2-40B4-BE49-F238E27FC236}">
                  <a16:creationId xmlns="" xmlns:a16="http://schemas.microsoft.com/office/drawing/2014/main" id="{0C8F23AB-6712-1444-927C-57F94ACAB4CC}"/>
                </a:ext>
              </a:extLst>
            </p:cNvPr>
            <p:cNvSpPr/>
            <p:nvPr/>
          </p:nvSpPr>
          <p:spPr>
            <a:xfrm>
              <a:off x="10571596" y="445819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FaaS</a:t>
              </a:r>
            </a:p>
          </p:txBody>
        </p:sp>
        <p:sp>
          <p:nvSpPr>
            <p:cNvPr id="86" name="圆角矩形 173">
              <a:extLst>
                <a:ext uri="{FF2B5EF4-FFF2-40B4-BE49-F238E27FC236}">
                  <a16:creationId xmlns="" xmlns:a16="http://schemas.microsoft.com/office/drawing/2014/main" id="{1071FA0E-456A-0040-9B31-7F44F39E527E}"/>
                </a:ext>
              </a:extLst>
            </p:cNvPr>
            <p:cNvSpPr/>
            <p:nvPr/>
          </p:nvSpPr>
          <p:spPr>
            <a:xfrm>
              <a:off x="5782334" y="3555442"/>
              <a:ext cx="5894776" cy="552138"/>
            </a:xfrm>
            <a:prstGeom prst="roundRect">
              <a:avLst>
                <a:gd name="adj" fmla="val 10108"/>
              </a:avLst>
            </a:prstGeom>
            <a:solidFill>
              <a:srgbClr val="003178"/>
            </a:solidFill>
            <a:ln>
              <a:solidFill>
                <a:srgbClr val="003178"/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Traffic Controller (Namespaced)</a:t>
              </a: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96C7F6FE-74A1-1946-A0F6-439F2794D1BA}"/>
                </a:ext>
              </a:extLst>
            </p:cNvPr>
            <p:cNvGrpSpPr/>
            <p:nvPr/>
          </p:nvGrpSpPr>
          <p:grpSpPr>
            <a:xfrm>
              <a:off x="7197702" y="1249370"/>
              <a:ext cx="4479408" cy="2039641"/>
              <a:chOff x="7197702" y="1095469"/>
              <a:chExt cx="4479408" cy="2039641"/>
            </a:xfrm>
          </p:grpSpPr>
          <p:sp>
            <p:nvSpPr>
              <p:cNvPr id="13" name="圆角矩形 173">
                <a:extLst>
                  <a:ext uri="{FF2B5EF4-FFF2-40B4-BE49-F238E27FC236}">
                    <a16:creationId xmlns="" xmlns:a16="http://schemas.microsoft.com/office/drawing/2014/main" id="{4051C724-4E32-E84F-92FF-BC87F6731356}"/>
                  </a:ext>
                </a:extLst>
              </p:cNvPr>
              <p:cNvSpPr/>
              <p:nvPr/>
            </p:nvSpPr>
            <p:spPr>
              <a:xfrm>
                <a:off x="7197702" y="1095469"/>
                <a:ext cx="4479408" cy="2039641"/>
              </a:xfrm>
              <a:prstGeom prst="roundRect">
                <a:avLst>
                  <a:gd name="adj" fmla="val 1631"/>
                </a:avLst>
              </a:prstGeom>
              <a:solidFill>
                <a:srgbClr val="003178"/>
              </a:solidFill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algn="ctr"/>
                <a:r>
                  <a:rPr kumimoji="1" lang="en-US" altLang="zh-CN" b="1" dirty="0">
                    <a:solidFill>
                      <a:schemeClr val="bg1"/>
                    </a:solidFill>
                  </a:rPr>
                  <a:t>Pipelines</a:t>
                </a:r>
                <a:r>
                  <a:rPr kumimoji="1" lang="zh-CN" altLang="en-US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b="1" dirty="0">
                    <a:solidFill>
                      <a:schemeClr val="bg1"/>
                    </a:solidFill>
                  </a:rPr>
                  <a:t>Orchestration</a:t>
                </a:r>
                <a:r>
                  <a:rPr kumimoji="1" lang="zh-CN" altLang="en-US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endParaRPr kumimoji="1" lang="en-US" altLang="zh-CN" dirty="0">
                  <a:solidFill>
                    <a:schemeClr val="bg1"/>
                  </a:solidFill>
                </a:endParaRPr>
              </a:p>
              <a:p>
                <a:pPr algn="ctr"/>
                <a:r>
                  <a:rPr kumimoji="1" lang="en-US" altLang="zh-CN" sz="1200" dirty="0">
                    <a:solidFill>
                      <a:schemeClr val="bg1"/>
                    </a:solidFill>
                  </a:rPr>
                  <a:t>(Filters</a:t>
                </a:r>
                <a:r>
                  <a:rPr kumimoji="1" lang="zh-CN" altLang="en-US" sz="1200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200" dirty="0">
                    <a:solidFill>
                      <a:schemeClr val="bg1"/>
                    </a:solidFill>
                  </a:rPr>
                  <a:t>Chain)</a:t>
                </a:r>
                <a:endParaRPr kumimoji="1" lang="zh-CN" altLang="en-US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圆角矩形 173">
                <a:extLst>
                  <a:ext uri="{FF2B5EF4-FFF2-40B4-BE49-F238E27FC236}">
                    <a16:creationId xmlns="" xmlns:a16="http://schemas.microsoft.com/office/drawing/2014/main" id="{AFC2B0DD-6957-424C-9EDF-85E19055D3C9}"/>
                  </a:ext>
                </a:extLst>
              </p:cNvPr>
              <p:cNvSpPr/>
              <p:nvPr/>
            </p:nvSpPr>
            <p:spPr>
              <a:xfrm>
                <a:off x="7416173" y="1880010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Validator</a:t>
                </a:r>
              </a:p>
            </p:txBody>
          </p:sp>
          <p:sp>
            <p:nvSpPr>
              <p:cNvPr id="87" name="圆角矩形 173">
                <a:extLst>
                  <a:ext uri="{FF2B5EF4-FFF2-40B4-BE49-F238E27FC236}">
                    <a16:creationId xmlns="" xmlns:a16="http://schemas.microsoft.com/office/drawing/2014/main" id="{FD196B55-9C8B-9140-9A70-89773CF54455}"/>
                  </a:ext>
                </a:extLst>
              </p:cNvPr>
              <p:cNvSpPr/>
              <p:nvPr/>
            </p:nvSpPr>
            <p:spPr>
              <a:xfrm>
                <a:off x="7416173" y="2300725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TimeLimiter</a:t>
                </a:r>
              </a:p>
            </p:txBody>
          </p:sp>
          <p:sp>
            <p:nvSpPr>
              <p:cNvPr id="88" name="圆角矩形 173">
                <a:extLst>
                  <a:ext uri="{FF2B5EF4-FFF2-40B4-BE49-F238E27FC236}">
                    <a16:creationId xmlns="" xmlns:a16="http://schemas.microsoft.com/office/drawing/2014/main" id="{51E7D082-0A49-B341-BFD6-3C8D0431810F}"/>
                  </a:ext>
                </a:extLst>
              </p:cNvPr>
              <p:cNvSpPr/>
              <p:nvPr/>
            </p:nvSpPr>
            <p:spPr>
              <a:xfrm>
                <a:off x="7416173" y="2693161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OAth2</a:t>
                </a:r>
                <a:r>
                  <a:rPr kumimoji="1" lang="zh-CN" altLang="en-US" sz="1000" b="1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/</a:t>
                </a:r>
                <a:r>
                  <a:rPr kumimoji="1" lang="zh-CN" altLang="en-US" sz="1000" b="1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HMAC</a:t>
                </a:r>
              </a:p>
            </p:txBody>
          </p:sp>
          <p:sp>
            <p:nvSpPr>
              <p:cNvPr id="89" name="圆角矩形 173">
                <a:extLst>
                  <a:ext uri="{FF2B5EF4-FFF2-40B4-BE49-F238E27FC236}">
                    <a16:creationId xmlns="" xmlns:a16="http://schemas.microsoft.com/office/drawing/2014/main" id="{23103944-7A9B-8B4F-8561-B04FA8108978}"/>
                  </a:ext>
                </a:extLst>
              </p:cNvPr>
              <p:cNvSpPr/>
              <p:nvPr/>
            </p:nvSpPr>
            <p:spPr>
              <a:xfrm>
                <a:off x="8833566" y="1883600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APIAggregator</a:t>
                </a:r>
              </a:p>
            </p:txBody>
          </p:sp>
          <p:sp>
            <p:nvSpPr>
              <p:cNvPr id="90" name="圆角矩形 173">
                <a:extLst>
                  <a:ext uri="{FF2B5EF4-FFF2-40B4-BE49-F238E27FC236}">
                    <a16:creationId xmlns="" xmlns:a16="http://schemas.microsoft.com/office/drawing/2014/main" id="{D435DCF7-E3B2-A340-A77D-929EC49F375F}"/>
                  </a:ext>
                </a:extLst>
              </p:cNvPr>
              <p:cNvSpPr/>
              <p:nvPr/>
            </p:nvSpPr>
            <p:spPr>
              <a:xfrm>
                <a:off x="8833566" y="230319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Proxy</a:t>
                </a:r>
              </a:p>
            </p:txBody>
          </p:sp>
          <p:sp>
            <p:nvSpPr>
              <p:cNvPr id="91" name="圆角矩形 173">
                <a:extLst>
                  <a:ext uri="{FF2B5EF4-FFF2-40B4-BE49-F238E27FC236}">
                    <a16:creationId xmlns="" xmlns:a16="http://schemas.microsoft.com/office/drawing/2014/main" id="{F8436577-B7DE-5346-928B-507146244605}"/>
                  </a:ext>
                </a:extLst>
              </p:cNvPr>
              <p:cNvSpPr/>
              <p:nvPr/>
            </p:nvSpPr>
            <p:spPr>
              <a:xfrm>
                <a:off x="8833566" y="2695634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Retryer</a:t>
                </a:r>
              </a:p>
            </p:txBody>
          </p:sp>
          <p:sp>
            <p:nvSpPr>
              <p:cNvPr id="92" name="圆角矩形 173">
                <a:extLst>
                  <a:ext uri="{FF2B5EF4-FFF2-40B4-BE49-F238E27FC236}">
                    <a16:creationId xmlns="" xmlns:a16="http://schemas.microsoft.com/office/drawing/2014/main" id="{5262D441-EEDC-7F49-8EFF-938A55AABB51}"/>
                  </a:ext>
                </a:extLst>
              </p:cNvPr>
              <p:cNvSpPr/>
              <p:nvPr/>
            </p:nvSpPr>
            <p:spPr>
              <a:xfrm>
                <a:off x="10250960" y="188596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RateLimiter</a:t>
                </a:r>
              </a:p>
            </p:txBody>
          </p:sp>
          <p:sp>
            <p:nvSpPr>
              <p:cNvPr id="93" name="圆角矩形 173">
                <a:extLst>
                  <a:ext uri="{FF2B5EF4-FFF2-40B4-BE49-F238E27FC236}">
                    <a16:creationId xmlns="" xmlns:a16="http://schemas.microsoft.com/office/drawing/2014/main" id="{48F4B14F-CB9B-5A4B-9587-E7767FCD8D3F}"/>
                  </a:ext>
                </a:extLst>
              </p:cNvPr>
              <p:cNvSpPr/>
              <p:nvPr/>
            </p:nvSpPr>
            <p:spPr>
              <a:xfrm>
                <a:off x="10250960" y="230319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CircuitBreaker</a:t>
                </a:r>
              </a:p>
            </p:txBody>
          </p:sp>
          <p:sp>
            <p:nvSpPr>
              <p:cNvPr id="94" name="圆角矩形 173">
                <a:extLst>
                  <a:ext uri="{FF2B5EF4-FFF2-40B4-BE49-F238E27FC236}">
                    <a16:creationId xmlns="" xmlns:a16="http://schemas.microsoft.com/office/drawing/2014/main" id="{FA6C01DA-69FD-4240-B9AD-74FAF51173FA}"/>
                  </a:ext>
                </a:extLst>
              </p:cNvPr>
              <p:cNvSpPr/>
              <p:nvPr/>
            </p:nvSpPr>
            <p:spPr>
              <a:xfrm>
                <a:off x="10250960" y="2695634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CORSAdaptor</a:t>
                </a: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17FBDB21-F544-1544-B6C3-40B7A94C498A}"/>
                </a:ext>
              </a:extLst>
            </p:cNvPr>
            <p:cNvGrpSpPr/>
            <p:nvPr/>
          </p:nvGrpSpPr>
          <p:grpSpPr>
            <a:xfrm>
              <a:off x="5753199" y="1249370"/>
              <a:ext cx="1344363" cy="2039642"/>
              <a:chOff x="5753199" y="1095469"/>
              <a:chExt cx="1344363" cy="2039642"/>
            </a:xfrm>
          </p:grpSpPr>
          <p:sp>
            <p:nvSpPr>
              <p:cNvPr id="4" name="圆角矩形 173">
                <a:extLst>
                  <a:ext uri="{FF2B5EF4-FFF2-40B4-BE49-F238E27FC236}">
                    <a16:creationId xmlns="" xmlns:a16="http://schemas.microsoft.com/office/drawing/2014/main" id="{3D217519-EE99-874E-BBAF-25163A2E393A}"/>
                  </a:ext>
                </a:extLst>
              </p:cNvPr>
              <p:cNvSpPr/>
              <p:nvPr/>
            </p:nvSpPr>
            <p:spPr>
              <a:xfrm>
                <a:off x="5753199" y="1095469"/>
                <a:ext cx="1344363" cy="2039642"/>
              </a:xfrm>
              <a:prstGeom prst="roundRect">
                <a:avLst>
                  <a:gd name="adj" fmla="val 3979"/>
                </a:avLst>
              </a:prstGeom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algn="ctr"/>
                <a:r>
                  <a:rPr kumimoji="1" lang="en-US" altLang="zh-CN" b="1" dirty="0">
                    <a:solidFill>
                      <a:schemeClr val="bg1"/>
                    </a:solidFill>
                  </a:rPr>
                  <a:t>Traffic</a:t>
                </a:r>
                <a:r>
                  <a:rPr kumimoji="1" lang="zh-CN" altLang="en-US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b="1" dirty="0">
                    <a:solidFill>
                      <a:schemeClr val="bg1"/>
                    </a:solidFill>
                  </a:rPr>
                  <a:t>Gate</a:t>
                </a:r>
              </a:p>
            </p:txBody>
          </p:sp>
          <p:sp>
            <p:nvSpPr>
              <p:cNvPr id="68" name="圆角矩形 173">
                <a:extLst>
                  <a:ext uri="{FF2B5EF4-FFF2-40B4-BE49-F238E27FC236}">
                    <a16:creationId xmlns="" xmlns:a16="http://schemas.microsoft.com/office/drawing/2014/main" id="{4844B3BF-276C-CD48-BFB1-F16030B9656E}"/>
                  </a:ext>
                </a:extLst>
              </p:cNvPr>
              <p:cNvSpPr/>
              <p:nvPr/>
            </p:nvSpPr>
            <p:spPr>
              <a:xfrm>
                <a:off x="5876444" y="1878782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HTTP1/2/3</a:t>
                </a:r>
              </a:p>
            </p:txBody>
          </p:sp>
          <p:sp>
            <p:nvSpPr>
              <p:cNvPr id="95" name="圆角矩形 173">
                <a:extLst>
                  <a:ext uri="{FF2B5EF4-FFF2-40B4-BE49-F238E27FC236}">
                    <a16:creationId xmlns="" xmlns:a16="http://schemas.microsoft.com/office/drawing/2014/main" id="{5BD07B9C-9846-8642-944D-3CCD926BFB71}"/>
                  </a:ext>
                </a:extLst>
              </p:cNvPr>
              <p:cNvSpPr/>
              <p:nvPr/>
            </p:nvSpPr>
            <p:spPr>
              <a:xfrm>
                <a:off x="5876444" y="2287498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MQTT</a:t>
                </a:r>
              </a:p>
            </p:txBody>
          </p:sp>
          <p:sp>
            <p:nvSpPr>
              <p:cNvPr id="96" name="圆角矩形 173">
                <a:extLst>
                  <a:ext uri="{FF2B5EF4-FFF2-40B4-BE49-F238E27FC236}">
                    <a16:creationId xmlns="" xmlns:a16="http://schemas.microsoft.com/office/drawing/2014/main" id="{E551BCDE-2121-7342-8648-9F7F7D3014CF}"/>
                  </a:ext>
                </a:extLst>
              </p:cNvPr>
              <p:cNvSpPr/>
              <p:nvPr/>
            </p:nvSpPr>
            <p:spPr>
              <a:xfrm>
                <a:off x="5876444" y="2696214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WebSocket</a:t>
                </a:r>
              </a:p>
            </p:txBody>
          </p:sp>
        </p:grpSp>
        <p:sp>
          <p:nvSpPr>
            <p:cNvPr id="100" name="圆角矩形 173">
              <a:extLst>
                <a:ext uri="{FF2B5EF4-FFF2-40B4-BE49-F238E27FC236}">
                  <a16:creationId xmlns="" xmlns:a16="http://schemas.microsoft.com/office/drawing/2014/main" id="{1488E482-81FB-384F-BE67-45BCCB617CD9}"/>
                </a:ext>
              </a:extLst>
            </p:cNvPr>
            <p:cNvSpPr/>
            <p:nvPr/>
          </p:nvSpPr>
          <p:spPr>
            <a:xfrm>
              <a:off x="9435302" y="445819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Fallback</a:t>
              </a: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="" xmlns:a16="http://schemas.microsoft.com/office/drawing/2014/main" id="{8692AC18-1011-E44A-BC57-FED21AE90B32}"/>
                </a:ext>
              </a:extLst>
            </p:cNvPr>
            <p:cNvSpPr txBox="1"/>
            <p:nvPr/>
          </p:nvSpPr>
          <p:spPr>
            <a:xfrm>
              <a:off x="7177855" y="3293877"/>
              <a:ext cx="31037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Manage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TrafficGate&amp;Pipeline in All Namespaces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104" name="圆角矩形 173">
              <a:extLst>
                <a:ext uri="{FF2B5EF4-FFF2-40B4-BE49-F238E27FC236}">
                  <a16:creationId xmlns="" xmlns:a16="http://schemas.microsoft.com/office/drawing/2014/main" id="{05615D5C-E1CF-4D4F-924C-D30B6CE1BB3E}"/>
                </a:ext>
              </a:extLst>
            </p:cNvPr>
            <p:cNvSpPr/>
            <p:nvPr/>
          </p:nvSpPr>
          <p:spPr>
            <a:xfrm>
              <a:off x="7138427" y="4452405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RawConfig</a:t>
              </a: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3176937C-70D4-5442-8D18-D50DED5DAF71}"/>
                </a:ext>
              </a:extLst>
            </p:cNvPr>
            <p:cNvGrpSpPr/>
            <p:nvPr/>
          </p:nvGrpSpPr>
          <p:grpSpPr>
            <a:xfrm>
              <a:off x="6717604" y="3320484"/>
              <a:ext cx="3869283" cy="980411"/>
              <a:chOff x="6717604" y="3320484"/>
              <a:chExt cx="3869283" cy="980411"/>
            </a:xfrm>
          </p:grpSpPr>
          <p:cxnSp>
            <p:nvCxnSpPr>
              <p:cNvPr id="97" name="直线箭头连接符 96">
                <a:extLst>
                  <a:ext uri="{FF2B5EF4-FFF2-40B4-BE49-F238E27FC236}">
                    <a16:creationId xmlns="" xmlns:a16="http://schemas.microsoft.com/office/drawing/2014/main" id="{9D3170B5-0BEF-0E4D-9660-BFEDA2AE6A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17604" y="3326150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线箭头连接符 98">
                <a:extLst>
                  <a:ext uri="{FF2B5EF4-FFF2-40B4-BE49-F238E27FC236}">
                    <a16:creationId xmlns="" xmlns:a16="http://schemas.microsoft.com/office/drawing/2014/main" id="{2F6561BE-CC90-7841-9B91-3B45597E1E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74187" y="3320484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线箭头连接符 104">
                <a:extLst>
                  <a:ext uri="{FF2B5EF4-FFF2-40B4-BE49-F238E27FC236}">
                    <a16:creationId xmlns="" xmlns:a16="http://schemas.microsoft.com/office/drawing/2014/main" id="{FB733ED8-6CF8-D24B-A193-C8AF31304B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0304" y="4120895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线箭头连接符 105">
                <a:extLst>
                  <a:ext uri="{FF2B5EF4-FFF2-40B4-BE49-F238E27FC236}">
                    <a16:creationId xmlns="" xmlns:a16="http://schemas.microsoft.com/office/drawing/2014/main" id="{2FAFB3AE-F724-1C43-AD24-480A2C280E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6887" y="4115229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" name="文本框 106">
              <a:extLst>
                <a:ext uri="{FF2B5EF4-FFF2-40B4-BE49-F238E27FC236}">
                  <a16:creationId xmlns="" xmlns:a16="http://schemas.microsoft.com/office/drawing/2014/main" id="{822F3668-0389-854A-9707-B9D4D9B0C608}"/>
                </a:ext>
              </a:extLst>
            </p:cNvPr>
            <p:cNvSpPr txBox="1"/>
            <p:nvPr/>
          </p:nvSpPr>
          <p:spPr>
            <a:xfrm>
              <a:off x="7445556" y="4087305"/>
              <a:ext cx="25683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Mange Traffic in or across Namespaces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37B81EF3-E8FB-994F-98C4-7E31D134B9F2}"/>
                </a:ext>
              </a:extLst>
            </p:cNvPr>
            <p:cNvGrpSpPr/>
            <p:nvPr/>
          </p:nvGrpSpPr>
          <p:grpSpPr>
            <a:xfrm>
              <a:off x="5142831" y="4946943"/>
              <a:ext cx="5270023" cy="253916"/>
              <a:chOff x="5142831" y="5091791"/>
              <a:chExt cx="5270023" cy="253916"/>
            </a:xfrm>
          </p:grpSpPr>
          <p:sp>
            <p:nvSpPr>
              <p:cNvPr id="55" name="右箭头 54">
                <a:extLst>
                  <a:ext uri="{FF2B5EF4-FFF2-40B4-BE49-F238E27FC236}">
                    <a16:creationId xmlns="" xmlns:a16="http://schemas.microsoft.com/office/drawing/2014/main" id="{F83BCAD4-7DBC-B445-9BB4-F824D59A6331}"/>
                  </a:ext>
                </a:extLst>
              </p:cNvPr>
              <p:cNvSpPr/>
              <p:nvPr/>
            </p:nvSpPr>
            <p:spPr>
              <a:xfrm rot="16200000">
                <a:off x="5142831" y="5128750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6" name="右箭头 55">
                <a:extLst>
                  <a:ext uri="{FF2B5EF4-FFF2-40B4-BE49-F238E27FC236}">
                    <a16:creationId xmlns="" xmlns:a16="http://schemas.microsoft.com/office/drawing/2014/main" id="{DF7A7570-D5F2-3644-B5C2-A39833606302}"/>
                  </a:ext>
                </a:extLst>
              </p:cNvPr>
              <p:cNvSpPr/>
              <p:nvPr/>
            </p:nvSpPr>
            <p:spPr>
              <a:xfrm rot="16200000">
                <a:off x="7687843" y="5128750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050"/>
              </a:p>
            </p:txBody>
          </p:sp>
          <p:sp>
            <p:nvSpPr>
              <p:cNvPr id="57" name="右箭头 56">
                <a:extLst>
                  <a:ext uri="{FF2B5EF4-FFF2-40B4-BE49-F238E27FC236}">
                    <a16:creationId xmlns="" xmlns:a16="http://schemas.microsoft.com/office/drawing/2014/main" id="{57952921-8211-5C44-8BB1-8D4282085108}"/>
                  </a:ext>
                </a:extLst>
              </p:cNvPr>
              <p:cNvSpPr/>
              <p:nvPr/>
            </p:nvSpPr>
            <p:spPr>
              <a:xfrm rot="16200000">
                <a:off x="10232854" y="5128749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050"/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="" xmlns:a16="http://schemas.microsoft.com/office/drawing/2014/main" id="{A9EBD808-2380-3E48-A75B-591971E2AC41}"/>
                  </a:ext>
                </a:extLst>
              </p:cNvPr>
              <p:cNvSpPr txBox="1"/>
              <p:nvPr/>
            </p:nvSpPr>
            <p:spPr>
              <a:xfrm>
                <a:off x="8255467" y="5091791"/>
                <a:ext cx="15520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Manage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All Controllers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="" xmlns:a16="http://schemas.microsoft.com/office/drawing/2014/main" id="{7A18A74F-2587-304A-AC89-77A765F38FA1}"/>
                  </a:ext>
                </a:extLst>
              </p:cNvPr>
              <p:cNvSpPr txBox="1"/>
              <p:nvPr/>
            </p:nvSpPr>
            <p:spPr>
              <a:xfrm>
                <a:off x="5673302" y="5091791"/>
                <a:ext cx="15520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Manage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All Controllers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4673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BEDFA2C6-E5B1-AD48-A96C-4D0BEA8D03C4}"/>
              </a:ext>
            </a:extLst>
          </p:cNvPr>
          <p:cNvSpPr txBox="1"/>
          <p:nvPr/>
        </p:nvSpPr>
        <p:spPr>
          <a:xfrm>
            <a:off x="244563" y="134084"/>
            <a:ext cx="4299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Easegress</a:t>
            </a:r>
            <a:r>
              <a:rPr kumimoji="1"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kumimoji="1"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Architecture</a:t>
            </a:r>
            <a:r>
              <a:rPr kumimoji="1"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kumimoji="1"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v2.0</a:t>
            </a:r>
            <a:endParaRPr kumimoji="1"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D8D6A9D-5900-6C45-9270-A2827063CB53}"/>
              </a:ext>
            </a:extLst>
          </p:cNvPr>
          <p:cNvGrpSpPr/>
          <p:nvPr/>
        </p:nvGrpSpPr>
        <p:grpSpPr>
          <a:xfrm>
            <a:off x="206266" y="1249370"/>
            <a:ext cx="11478012" cy="4567978"/>
            <a:chOff x="206266" y="1249370"/>
            <a:chExt cx="11478012" cy="4567978"/>
          </a:xfrm>
        </p:grpSpPr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EE8CBD6A-1FCA-474F-BB05-D2EBC48A8109}"/>
                </a:ext>
              </a:extLst>
            </p:cNvPr>
            <p:cNvSpPr txBox="1"/>
            <p:nvPr/>
          </p:nvSpPr>
          <p:spPr>
            <a:xfrm>
              <a:off x="3440118" y="5306021"/>
              <a:ext cx="8386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Pull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Config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363C8DB4-78CA-BD4C-A531-CAC745EED969}"/>
                </a:ext>
              </a:extLst>
            </p:cNvPr>
            <p:cNvSpPr txBox="1"/>
            <p:nvPr/>
          </p:nvSpPr>
          <p:spPr>
            <a:xfrm>
              <a:off x="3387219" y="2370387"/>
              <a:ext cx="9444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Push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Status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6" name="圆角矩形 5">
              <a:extLst>
                <a:ext uri="{FF2B5EF4-FFF2-40B4-BE49-F238E27FC236}">
                  <a16:creationId xmlns="" xmlns:a16="http://schemas.microsoft.com/office/drawing/2014/main" id="{29031689-1C31-7942-B1CE-09BE1F2A0B25}"/>
                </a:ext>
              </a:extLst>
            </p:cNvPr>
            <p:cNvSpPr/>
            <p:nvPr/>
          </p:nvSpPr>
          <p:spPr>
            <a:xfrm>
              <a:off x="2310439" y="1249370"/>
              <a:ext cx="1128445" cy="4567978"/>
            </a:xfrm>
            <a:prstGeom prst="roundRect">
              <a:avLst>
                <a:gd name="adj" fmla="val 549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0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Cluster</a:t>
              </a:r>
            </a:p>
            <a:p>
              <a:pPr algn="ctr"/>
              <a:r>
                <a:rPr kumimoji="1" lang="en-US" altLang="zh-CN" sz="12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(Raft)</a:t>
              </a:r>
              <a:endParaRPr kumimoji="1" lang="zh-CN" altLang="en-US" sz="2000" dirty="0"/>
            </a:p>
          </p:txBody>
        </p:sp>
        <p:sp>
          <p:nvSpPr>
            <p:cNvPr id="7" name="圆角矩形 6">
              <a:extLst>
                <a:ext uri="{FF2B5EF4-FFF2-40B4-BE49-F238E27FC236}">
                  <a16:creationId xmlns="" xmlns:a16="http://schemas.microsoft.com/office/drawing/2014/main" id="{F88FDFD0-DC15-BB4F-AF24-55F8ABEEA5CF}"/>
                </a:ext>
              </a:extLst>
            </p:cNvPr>
            <p:cNvSpPr/>
            <p:nvPr/>
          </p:nvSpPr>
          <p:spPr>
            <a:xfrm>
              <a:off x="4263225" y="5201246"/>
              <a:ext cx="7421053" cy="616101"/>
            </a:xfrm>
            <a:prstGeom prst="roundRect">
              <a:avLst>
                <a:gd name="adj" fmla="val 771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b="1" dirty="0"/>
                <a:t>Supervisor</a:t>
              </a:r>
              <a:endParaRPr kumimoji="1" lang="zh-CN" altLang="en-US" b="1" dirty="0"/>
            </a:p>
          </p:txBody>
        </p:sp>
        <p:sp>
          <p:nvSpPr>
            <p:cNvPr id="8" name="圆角矩形 173">
              <a:extLst>
                <a:ext uri="{FF2B5EF4-FFF2-40B4-BE49-F238E27FC236}">
                  <a16:creationId xmlns="" xmlns:a16="http://schemas.microsoft.com/office/drawing/2014/main" id="{0DDE9BC8-5C95-2D42-9C01-56620D75B79C}"/>
                </a:ext>
              </a:extLst>
            </p:cNvPr>
            <p:cNvSpPr/>
            <p:nvPr/>
          </p:nvSpPr>
          <p:spPr>
            <a:xfrm>
              <a:off x="5789503" y="4322870"/>
              <a:ext cx="5894775" cy="630138"/>
            </a:xfrm>
            <a:prstGeom prst="roundRect">
              <a:avLst>
                <a:gd name="adj" fmla="val 78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zh-CN" sz="1600" b="1" dirty="0"/>
                <a:t>Controller</a:t>
              </a:r>
            </a:p>
            <a:p>
              <a:r>
                <a:rPr kumimoji="1" lang="en-US" altLang="zh-CN" sz="1200" dirty="0"/>
                <a:t>     (Traffic)</a:t>
              </a:r>
            </a:p>
          </p:txBody>
        </p:sp>
        <p:sp>
          <p:nvSpPr>
            <p:cNvPr id="9" name="圆角矩形 173">
              <a:extLst>
                <a:ext uri="{FF2B5EF4-FFF2-40B4-BE49-F238E27FC236}">
                  <a16:creationId xmlns="" xmlns:a16="http://schemas.microsoft.com/office/drawing/2014/main" id="{008E2187-415E-AB4E-8832-0B3166F3C609}"/>
                </a:ext>
              </a:extLst>
            </p:cNvPr>
            <p:cNvSpPr/>
            <p:nvPr/>
          </p:nvSpPr>
          <p:spPr>
            <a:xfrm>
              <a:off x="4263225" y="1249370"/>
              <a:ext cx="1410077" cy="3699899"/>
            </a:xfrm>
            <a:prstGeom prst="roundRect">
              <a:avLst>
                <a:gd name="adj" fmla="val 36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rtlCol="0" anchor="t"/>
            <a:lstStyle/>
            <a:p>
              <a:pPr algn="ctr"/>
              <a:r>
                <a:rPr kumimoji="1" lang="en-US" altLang="zh-CN" b="1" dirty="0"/>
                <a:t>Controller</a:t>
              </a:r>
              <a:endParaRPr kumimoji="1" lang="en-US" altLang="zh-CN" sz="1600" b="1" dirty="0"/>
            </a:p>
            <a:p>
              <a:pPr algn="ctr"/>
              <a:r>
                <a:rPr kumimoji="1" lang="en-US" altLang="zh-CN" sz="1200" dirty="0"/>
                <a:t>(No Traffic)</a:t>
              </a:r>
            </a:p>
          </p:txBody>
        </p:sp>
        <p:sp>
          <p:nvSpPr>
            <p:cNvPr id="10" name="圆角矩形 173">
              <a:extLst>
                <a:ext uri="{FF2B5EF4-FFF2-40B4-BE49-F238E27FC236}">
                  <a16:creationId xmlns="" xmlns:a16="http://schemas.microsoft.com/office/drawing/2014/main" id="{AF35FABF-86C1-CB48-81A1-A3C5B626C542}"/>
                </a:ext>
              </a:extLst>
            </p:cNvPr>
            <p:cNvSpPr/>
            <p:nvPr/>
          </p:nvSpPr>
          <p:spPr>
            <a:xfrm>
              <a:off x="4419833" y="2055968"/>
              <a:ext cx="1116000" cy="684000"/>
            </a:xfrm>
            <a:prstGeom prst="roundRect">
              <a:avLst>
                <a:gd name="adj" fmla="val 7270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Status</a:t>
              </a:r>
              <a:r>
                <a:rPr kumimoji="1" lang="zh-CN" altLang="en-US" sz="1400" b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Sync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08C2CDA-F24C-8B46-8C66-1CD4D7A235E5}"/>
                </a:ext>
              </a:extLst>
            </p:cNvPr>
            <p:cNvGrpSpPr/>
            <p:nvPr/>
          </p:nvGrpSpPr>
          <p:grpSpPr>
            <a:xfrm>
              <a:off x="630897" y="2506164"/>
              <a:ext cx="1587583" cy="628946"/>
              <a:chOff x="1245312" y="2448774"/>
              <a:chExt cx="1587583" cy="628946"/>
            </a:xfrm>
          </p:grpSpPr>
          <p:pic>
            <p:nvPicPr>
              <p:cNvPr id="58" name="图片 57">
                <a:extLst>
                  <a:ext uri="{FF2B5EF4-FFF2-40B4-BE49-F238E27FC236}">
                    <a16:creationId xmlns="" xmlns:a16="http://schemas.microsoft.com/office/drawing/2014/main" id="{11460B58-D64D-EE46-9BA5-2F925538F8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>
                            <a14:foregroundMark x1="35556" y1="52000" x2="35556" y2="52000"/>
                            <a14:foregroundMark x1="60444" y1="66667" x2="60444" y2="66667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245312" y="2448774"/>
                <a:ext cx="628946" cy="628946"/>
              </a:xfrm>
              <a:prstGeom prst="rect">
                <a:avLst/>
              </a:prstGeom>
            </p:spPr>
          </p:pic>
          <p:cxnSp>
            <p:nvCxnSpPr>
              <p:cNvPr id="59" name="直线箭头连接符 50">
                <a:extLst>
                  <a:ext uri="{FF2B5EF4-FFF2-40B4-BE49-F238E27FC236}">
                    <a16:creationId xmlns="" xmlns:a16="http://schemas.microsoft.com/office/drawing/2014/main" id="{C2CB63C6-41D6-2B4F-8115-03394F0140CA}"/>
                  </a:ext>
                </a:extLst>
              </p:cNvPr>
              <p:cNvCxnSpPr/>
              <p:nvPr/>
            </p:nvCxnSpPr>
            <p:spPr>
              <a:xfrm>
                <a:off x="2070410" y="2786162"/>
                <a:ext cx="720000" cy="0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文本框 59">
                <a:extLst>
                  <a:ext uri="{FF2B5EF4-FFF2-40B4-BE49-F238E27FC236}">
                    <a16:creationId xmlns="" xmlns:a16="http://schemas.microsoft.com/office/drawing/2014/main" id="{EDA044CE-B804-9048-90A6-45777D7ADF68}"/>
                  </a:ext>
                </a:extLst>
              </p:cNvPr>
              <p:cNvSpPr txBox="1"/>
              <p:nvPr/>
            </p:nvSpPr>
            <p:spPr>
              <a:xfrm>
                <a:off x="2024660" y="2491664"/>
                <a:ext cx="8082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Command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7C3EEF20-9190-F140-877C-B7B100AD628F}"/>
                </a:ext>
              </a:extLst>
            </p:cNvPr>
            <p:cNvGrpSpPr/>
            <p:nvPr/>
          </p:nvGrpSpPr>
          <p:grpSpPr>
            <a:xfrm>
              <a:off x="651231" y="4146964"/>
              <a:ext cx="1630812" cy="628946"/>
              <a:chOff x="1222582" y="4171743"/>
              <a:chExt cx="1630812" cy="628946"/>
            </a:xfrm>
          </p:grpSpPr>
          <p:pic>
            <p:nvPicPr>
              <p:cNvPr id="55" name="图片 54">
                <a:extLst>
                  <a:ext uri="{FF2B5EF4-FFF2-40B4-BE49-F238E27FC236}">
                    <a16:creationId xmlns="" xmlns:a16="http://schemas.microsoft.com/office/drawing/2014/main" id="{0272517A-49E0-D248-AAF4-1EAC0F3FE0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2582" y="4171743"/>
                <a:ext cx="628946" cy="628946"/>
              </a:xfrm>
              <a:prstGeom prst="rect">
                <a:avLst/>
              </a:prstGeom>
            </p:spPr>
          </p:pic>
          <p:cxnSp>
            <p:nvCxnSpPr>
              <p:cNvPr id="56" name="直线箭头连接符 49">
                <a:extLst>
                  <a:ext uri="{FF2B5EF4-FFF2-40B4-BE49-F238E27FC236}">
                    <a16:creationId xmlns="" xmlns:a16="http://schemas.microsoft.com/office/drawing/2014/main" id="{97C82B59-41D1-1A47-B3AD-E88BBB218C25}"/>
                  </a:ext>
                </a:extLst>
              </p:cNvPr>
              <p:cNvCxnSpPr/>
              <p:nvPr/>
            </p:nvCxnSpPr>
            <p:spPr>
              <a:xfrm>
                <a:off x="2051398" y="4478469"/>
                <a:ext cx="720000" cy="0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文本框 56">
                <a:extLst>
                  <a:ext uri="{FF2B5EF4-FFF2-40B4-BE49-F238E27FC236}">
                    <a16:creationId xmlns="" xmlns:a16="http://schemas.microsoft.com/office/drawing/2014/main" id="{B16AC1C8-DF8A-3A41-ACA0-4186C2C16239}"/>
                  </a:ext>
                </a:extLst>
              </p:cNvPr>
              <p:cNvSpPr txBox="1"/>
              <p:nvPr/>
            </p:nvSpPr>
            <p:spPr>
              <a:xfrm>
                <a:off x="1995467" y="4528813"/>
                <a:ext cx="8579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Restful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API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A78D7AD5-6CA8-BC45-BA39-4A8B9F8E5C85}"/>
                </a:ext>
              </a:extLst>
            </p:cNvPr>
            <p:cNvSpPr txBox="1"/>
            <p:nvPr/>
          </p:nvSpPr>
          <p:spPr>
            <a:xfrm>
              <a:off x="206266" y="3208530"/>
              <a:ext cx="1633781" cy="83099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Administration</a:t>
              </a:r>
            </a:p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Monitoring</a:t>
              </a:r>
            </a:p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Operation</a:t>
              </a:r>
              <a:endParaRPr kumimoji="1"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14" name="直线箭头连接符 59">
              <a:extLst>
                <a:ext uri="{FF2B5EF4-FFF2-40B4-BE49-F238E27FC236}">
                  <a16:creationId xmlns="" xmlns:a16="http://schemas.microsoft.com/office/drawing/2014/main" id="{2E00CBDF-8A2D-4349-910C-28A772B22C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8684" y="2642135"/>
              <a:ext cx="681558" cy="3739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箭头连接符 60">
              <a:extLst>
                <a:ext uri="{FF2B5EF4-FFF2-40B4-BE49-F238E27FC236}">
                  <a16:creationId xmlns="" xmlns:a16="http://schemas.microsoft.com/office/drawing/2014/main" id="{4FA8E81A-6057-024E-A531-66CCC1CE99EC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5609809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D0520DC6-65A9-B442-9023-B4C87BF5AEEF}"/>
                </a:ext>
              </a:extLst>
            </p:cNvPr>
            <p:cNvSpPr txBox="1"/>
            <p:nvPr/>
          </p:nvSpPr>
          <p:spPr>
            <a:xfrm>
              <a:off x="3456148" y="3645075"/>
              <a:ext cx="80663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Sync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Data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17" name="直线箭头连接符 61">
              <a:extLst>
                <a:ext uri="{FF2B5EF4-FFF2-40B4-BE49-F238E27FC236}">
                  <a16:creationId xmlns="" xmlns:a16="http://schemas.microsoft.com/office/drawing/2014/main" id="{F89F0BFA-68C8-A742-9A98-150BAF40CDD7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4017232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箭头连接符 101">
              <a:extLst>
                <a:ext uri="{FF2B5EF4-FFF2-40B4-BE49-F238E27FC236}">
                  <a16:creationId xmlns="" xmlns:a16="http://schemas.microsoft.com/office/drawing/2014/main" id="{FF93D80F-50FF-244B-AE7F-EC846AD1A455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3516450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圆角矩形 173">
              <a:extLst>
                <a:ext uri="{FF2B5EF4-FFF2-40B4-BE49-F238E27FC236}">
                  <a16:creationId xmlns="" xmlns:a16="http://schemas.microsoft.com/office/drawing/2014/main" id="{ED3BC708-3EAF-F544-8861-FE1BBB56CCFF}"/>
                </a:ext>
              </a:extLst>
            </p:cNvPr>
            <p:cNvSpPr/>
            <p:nvPr/>
          </p:nvSpPr>
          <p:spPr>
            <a:xfrm>
              <a:off x="4419833" y="3079607"/>
              <a:ext cx="1116000" cy="684000"/>
            </a:xfrm>
            <a:prstGeom prst="roundRect">
              <a:avLst>
                <a:gd name="adj" fmla="val 5033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Service Discovery</a:t>
              </a:r>
            </a:p>
          </p:txBody>
        </p:sp>
        <p:sp>
          <p:nvSpPr>
            <p:cNvPr id="20" name="圆角矩形 173">
              <a:extLst>
                <a:ext uri="{FF2B5EF4-FFF2-40B4-BE49-F238E27FC236}">
                  <a16:creationId xmlns="" xmlns:a16="http://schemas.microsoft.com/office/drawing/2014/main" id="{635371AA-6B2F-B043-A2FA-7CDF2A9887A9}"/>
                </a:ext>
              </a:extLst>
            </p:cNvPr>
            <p:cNvSpPr/>
            <p:nvPr/>
          </p:nvSpPr>
          <p:spPr>
            <a:xfrm>
              <a:off x="4419263" y="4103246"/>
              <a:ext cx="1116000" cy="684000"/>
            </a:xfrm>
            <a:prstGeom prst="roundRect">
              <a:avLst>
                <a:gd name="adj" fmla="val 5765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Monitor Controller</a:t>
              </a:r>
            </a:p>
          </p:txBody>
        </p:sp>
        <p:sp>
          <p:nvSpPr>
            <p:cNvPr id="21" name="圆角矩形 173">
              <a:extLst>
                <a:ext uri="{FF2B5EF4-FFF2-40B4-BE49-F238E27FC236}">
                  <a16:creationId xmlns="" xmlns:a16="http://schemas.microsoft.com/office/drawing/2014/main" id="{8C2807B5-A5EF-7848-B366-BB2CE136DFB6}"/>
                </a:ext>
              </a:extLst>
            </p:cNvPr>
            <p:cNvSpPr/>
            <p:nvPr/>
          </p:nvSpPr>
          <p:spPr>
            <a:xfrm>
              <a:off x="8274721" y="445240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Mesh</a:t>
              </a:r>
            </a:p>
          </p:txBody>
        </p:sp>
        <p:sp>
          <p:nvSpPr>
            <p:cNvPr id="22" name="圆角矩形 173">
              <a:extLst>
                <a:ext uri="{FF2B5EF4-FFF2-40B4-BE49-F238E27FC236}">
                  <a16:creationId xmlns="" xmlns:a16="http://schemas.microsoft.com/office/drawing/2014/main" id="{0C8F23AB-6712-1444-927C-57F94ACAB4CC}"/>
                </a:ext>
              </a:extLst>
            </p:cNvPr>
            <p:cNvSpPr/>
            <p:nvPr/>
          </p:nvSpPr>
          <p:spPr>
            <a:xfrm>
              <a:off x="10571596" y="445819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FaaS</a:t>
              </a:r>
            </a:p>
          </p:txBody>
        </p:sp>
        <p:sp>
          <p:nvSpPr>
            <p:cNvPr id="23" name="圆角矩形 173">
              <a:extLst>
                <a:ext uri="{FF2B5EF4-FFF2-40B4-BE49-F238E27FC236}">
                  <a16:creationId xmlns="" xmlns:a16="http://schemas.microsoft.com/office/drawing/2014/main" id="{1071FA0E-456A-0040-9B31-7F44F39E527E}"/>
                </a:ext>
              </a:extLst>
            </p:cNvPr>
            <p:cNvSpPr/>
            <p:nvPr/>
          </p:nvSpPr>
          <p:spPr>
            <a:xfrm>
              <a:off x="5782334" y="3555442"/>
              <a:ext cx="5894776" cy="552138"/>
            </a:xfrm>
            <a:prstGeom prst="roundRect">
              <a:avLst>
                <a:gd name="adj" fmla="val 10108"/>
              </a:avLst>
            </a:prstGeom>
            <a:solidFill>
              <a:srgbClr val="003178"/>
            </a:solidFill>
            <a:ln>
              <a:solidFill>
                <a:srgbClr val="003178"/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Traffic Controller (Namespaced)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96C7F6FE-74A1-1946-A0F6-439F2794D1BA}"/>
                </a:ext>
              </a:extLst>
            </p:cNvPr>
            <p:cNvGrpSpPr/>
            <p:nvPr/>
          </p:nvGrpSpPr>
          <p:grpSpPr>
            <a:xfrm>
              <a:off x="7197702" y="1249370"/>
              <a:ext cx="4479408" cy="2039641"/>
              <a:chOff x="7197702" y="1095469"/>
              <a:chExt cx="4479408" cy="2039641"/>
            </a:xfrm>
          </p:grpSpPr>
          <p:sp>
            <p:nvSpPr>
              <p:cNvPr id="45" name="圆角矩形 173">
                <a:extLst>
                  <a:ext uri="{FF2B5EF4-FFF2-40B4-BE49-F238E27FC236}">
                    <a16:creationId xmlns="" xmlns:a16="http://schemas.microsoft.com/office/drawing/2014/main" id="{4051C724-4E32-E84F-92FF-BC87F6731356}"/>
                  </a:ext>
                </a:extLst>
              </p:cNvPr>
              <p:cNvSpPr/>
              <p:nvPr/>
            </p:nvSpPr>
            <p:spPr>
              <a:xfrm>
                <a:off x="7197702" y="1095469"/>
                <a:ext cx="4479408" cy="2039641"/>
              </a:xfrm>
              <a:prstGeom prst="roundRect">
                <a:avLst>
                  <a:gd name="adj" fmla="val 1631"/>
                </a:avLst>
              </a:prstGeom>
              <a:solidFill>
                <a:srgbClr val="003178"/>
              </a:solidFill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algn="ctr">
                  <a:lnSpc>
                    <a:spcPct val="150000"/>
                  </a:lnSpc>
                  <a:spcBef>
                    <a:spcPts val="1200"/>
                  </a:spcBef>
                </a:pPr>
                <a:r>
                  <a:rPr kumimoji="1" lang="en-US" altLang="zh-CN" b="1" dirty="0">
                    <a:solidFill>
                      <a:schemeClr val="bg1"/>
                    </a:solidFill>
                  </a:rPr>
                  <a:t>Pipelines</a:t>
                </a:r>
                <a:r>
                  <a:rPr kumimoji="1" lang="zh-CN" altLang="en-US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b="1" dirty="0" smtClean="0">
                    <a:solidFill>
                      <a:schemeClr val="bg1"/>
                    </a:solidFill>
                  </a:rPr>
                  <a:t>Orchestration</a:t>
                </a:r>
                <a:endParaRPr kumimoji="1" lang="en-US" altLang="zh-CN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圆角矩形 173">
                <a:extLst>
                  <a:ext uri="{FF2B5EF4-FFF2-40B4-BE49-F238E27FC236}">
                    <a16:creationId xmlns="" xmlns:a16="http://schemas.microsoft.com/office/drawing/2014/main" id="{AFC2B0DD-6957-424C-9EDF-85E19055D3C9}"/>
                  </a:ext>
                </a:extLst>
              </p:cNvPr>
              <p:cNvSpPr/>
              <p:nvPr/>
            </p:nvSpPr>
            <p:spPr>
              <a:xfrm>
                <a:off x="7416173" y="1880010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Validator</a:t>
                </a:r>
              </a:p>
            </p:txBody>
          </p:sp>
          <p:sp>
            <p:nvSpPr>
              <p:cNvPr id="47" name="圆角矩形 173">
                <a:extLst>
                  <a:ext uri="{FF2B5EF4-FFF2-40B4-BE49-F238E27FC236}">
                    <a16:creationId xmlns="" xmlns:a16="http://schemas.microsoft.com/office/drawing/2014/main" id="{FD196B55-9C8B-9140-9A70-89773CF54455}"/>
                  </a:ext>
                </a:extLst>
              </p:cNvPr>
              <p:cNvSpPr/>
              <p:nvPr/>
            </p:nvSpPr>
            <p:spPr>
              <a:xfrm>
                <a:off x="7416173" y="2300725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 err="1" smtClean="0">
                    <a:solidFill>
                      <a:schemeClr val="bg1"/>
                    </a:solidFill>
                    <a:latin typeface="+mj-lt"/>
                  </a:rPr>
                  <a:t>RequestBuilder</a:t>
                </a:r>
                <a:endParaRPr kumimoji="1" lang="en-US" altLang="zh-CN" sz="1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48" name="圆角矩形 173">
                <a:extLst>
                  <a:ext uri="{FF2B5EF4-FFF2-40B4-BE49-F238E27FC236}">
                    <a16:creationId xmlns="" xmlns:a16="http://schemas.microsoft.com/office/drawing/2014/main" id="{51E7D082-0A49-B341-BFD6-3C8D0431810F}"/>
                  </a:ext>
                </a:extLst>
              </p:cNvPr>
              <p:cNvSpPr/>
              <p:nvPr/>
            </p:nvSpPr>
            <p:spPr>
              <a:xfrm>
                <a:off x="7416173" y="2693161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OAth2</a:t>
                </a:r>
                <a:r>
                  <a:rPr kumimoji="1" lang="zh-CN" altLang="en-US" sz="1000" b="1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/</a:t>
                </a:r>
                <a:r>
                  <a:rPr kumimoji="1" lang="zh-CN" altLang="en-US" sz="1000" b="1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HMAC</a:t>
                </a:r>
              </a:p>
            </p:txBody>
          </p:sp>
          <p:sp>
            <p:nvSpPr>
              <p:cNvPr id="49" name="圆角矩形 173">
                <a:extLst>
                  <a:ext uri="{FF2B5EF4-FFF2-40B4-BE49-F238E27FC236}">
                    <a16:creationId xmlns="" xmlns:a16="http://schemas.microsoft.com/office/drawing/2014/main" id="{23103944-7A9B-8B4F-8561-B04FA8108978}"/>
                  </a:ext>
                </a:extLst>
              </p:cNvPr>
              <p:cNvSpPr/>
              <p:nvPr/>
            </p:nvSpPr>
            <p:spPr>
              <a:xfrm>
                <a:off x="8833566" y="1883600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 err="1" smtClean="0">
                    <a:solidFill>
                      <a:schemeClr val="bg1"/>
                    </a:solidFill>
                    <a:latin typeface="+mj-lt"/>
                  </a:rPr>
                  <a:t>WasmHost</a:t>
                </a:r>
                <a:endParaRPr kumimoji="1" lang="en-US" altLang="zh-CN" sz="1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0" name="圆角矩形 173">
                <a:extLst>
                  <a:ext uri="{FF2B5EF4-FFF2-40B4-BE49-F238E27FC236}">
                    <a16:creationId xmlns="" xmlns:a16="http://schemas.microsoft.com/office/drawing/2014/main" id="{D435DCF7-E3B2-A340-A77D-929EC49F375F}"/>
                  </a:ext>
                </a:extLst>
              </p:cNvPr>
              <p:cNvSpPr/>
              <p:nvPr/>
            </p:nvSpPr>
            <p:spPr>
              <a:xfrm>
                <a:off x="8833566" y="230319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Proxy</a:t>
                </a:r>
              </a:p>
            </p:txBody>
          </p:sp>
          <p:sp>
            <p:nvSpPr>
              <p:cNvPr id="51" name="圆角矩形 173">
                <a:extLst>
                  <a:ext uri="{FF2B5EF4-FFF2-40B4-BE49-F238E27FC236}">
                    <a16:creationId xmlns="" xmlns:a16="http://schemas.microsoft.com/office/drawing/2014/main" id="{F8436577-B7DE-5346-928B-507146244605}"/>
                  </a:ext>
                </a:extLst>
              </p:cNvPr>
              <p:cNvSpPr/>
              <p:nvPr/>
            </p:nvSpPr>
            <p:spPr>
              <a:xfrm>
                <a:off x="8833566" y="2695634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 err="1">
                    <a:solidFill>
                      <a:schemeClr val="bg1"/>
                    </a:solidFill>
                  </a:rPr>
                  <a:t>CORSAdaptor</a:t>
                </a:r>
                <a:endParaRPr kumimoji="1" lang="en-US" altLang="zh-CN" sz="1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2" name="圆角矩形 173">
                <a:extLst>
                  <a:ext uri="{FF2B5EF4-FFF2-40B4-BE49-F238E27FC236}">
                    <a16:creationId xmlns="" xmlns:a16="http://schemas.microsoft.com/office/drawing/2014/main" id="{5262D441-EEDC-7F49-8EFF-938A55AABB51}"/>
                  </a:ext>
                </a:extLst>
              </p:cNvPr>
              <p:cNvSpPr/>
              <p:nvPr/>
            </p:nvSpPr>
            <p:spPr>
              <a:xfrm>
                <a:off x="10250960" y="188596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 err="1" smtClean="0">
                    <a:solidFill>
                      <a:schemeClr val="bg1"/>
                    </a:solidFill>
                    <a:latin typeface="+mj-lt"/>
                  </a:rPr>
                  <a:t>RateLimiter</a:t>
                </a:r>
                <a:endParaRPr kumimoji="1" lang="en-US" altLang="zh-CN" sz="1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3" name="圆角矩形 173">
                <a:extLst>
                  <a:ext uri="{FF2B5EF4-FFF2-40B4-BE49-F238E27FC236}">
                    <a16:creationId xmlns="" xmlns:a16="http://schemas.microsoft.com/office/drawing/2014/main" id="{48F4B14F-CB9B-5A4B-9587-E7767FCD8D3F}"/>
                  </a:ext>
                </a:extLst>
              </p:cNvPr>
              <p:cNvSpPr/>
              <p:nvPr/>
            </p:nvSpPr>
            <p:spPr>
              <a:xfrm>
                <a:off x="10250960" y="230319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900" b="1" dirty="0" err="1" smtClean="0">
                    <a:solidFill>
                      <a:schemeClr val="bg1"/>
                    </a:solidFill>
                    <a:latin typeface="+mj-lt"/>
                  </a:rPr>
                  <a:t>ResponseBuilder</a:t>
                </a:r>
                <a:endParaRPr kumimoji="1" lang="en-US" altLang="zh-CN" sz="9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54" name="圆角矩形 173">
                <a:extLst>
                  <a:ext uri="{FF2B5EF4-FFF2-40B4-BE49-F238E27FC236}">
                    <a16:creationId xmlns="" xmlns:a16="http://schemas.microsoft.com/office/drawing/2014/main" id="{FA6C01DA-69FD-4240-B9AD-74FAF51173FA}"/>
                  </a:ext>
                </a:extLst>
              </p:cNvPr>
              <p:cNvSpPr/>
              <p:nvPr/>
            </p:nvSpPr>
            <p:spPr>
              <a:xfrm>
                <a:off x="10250960" y="2695634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 smtClean="0">
                    <a:solidFill>
                      <a:schemeClr val="bg1"/>
                    </a:solidFill>
                    <a:latin typeface="+mj-lt"/>
                  </a:rPr>
                  <a:t>…</a:t>
                </a:r>
                <a:endParaRPr kumimoji="1" lang="en-US" altLang="zh-CN" sz="1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17FBDB21-F544-1544-B6C3-40B7A94C498A}"/>
                </a:ext>
              </a:extLst>
            </p:cNvPr>
            <p:cNvGrpSpPr/>
            <p:nvPr/>
          </p:nvGrpSpPr>
          <p:grpSpPr>
            <a:xfrm>
              <a:off x="5753199" y="1249370"/>
              <a:ext cx="1344363" cy="2039642"/>
              <a:chOff x="5753199" y="1095469"/>
              <a:chExt cx="1344363" cy="2039642"/>
            </a:xfrm>
          </p:grpSpPr>
          <p:sp>
            <p:nvSpPr>
              <p:cNvPr id="41" name="圆角矩形 173">
                <a:extLst>
                  <a:ext uri="{FF2B5EF4-FFF2-40B4-BE49-F238E27FC236}">
                    <a16:creationId xmlns="" xmlns:a16="http://schemas.microsoft.com/office/drawing/2014/main" id="{3D217519-EE99-874E-BBAF-25163A2E393A}"/>
                  </a:ext>
                </a:extLst>
              </p:cNvPr>
              <p:cNvSpPr/>
              <p:nvPr/>
            </p:nvSpPr>
            <p:spPr>
              <a:xfrm>
                <a:off x="5753199" y="1095469"/>
                <a:ext cx="1344363" cy="2039642"/>
              </a:xfrm>
              <a:prstGeom prst="roundRect">
                <a:avLst>
                  <a:gd name="adj" fmla="val 3979"/>
                </a:avLst>
              </a:prstGeom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algn="ctr"/>
                <a:r>
                  <a:rPr kumimoji="1" lang="en-US" altLang="zh-CN" b="1" dirty="0">
                    <a:solidFill>
                      <a:schemeClr val="bg1"/>
                    </a:solidFill>
                  </a:rPr>
                  <a:t>Traffic</a:t>
                </a:r>
                <a:r>
                  <a:rPr kumimoji="1" lang="zh-CN" altLang="en-US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b="1" dirty="0">
                    <a:solidFill>
                      <a:schemeClr val="bg1"/>
                    </a:solidFill>
                  </a:rPr>
                  <a:t>Gate</a:t>
                </a:r>
              </a:p>
            </p:txBody>
          </p:sp>
          <p:sp>
            <p:nvSpPr>
              <p:cNvPr id="42" name="圆角矩形 173">
                <a:extLst>
                  <a:ext uri="{FF2B5EF4-FFF2-40B4-BE49-F238E27FC236}">
                    <a16:creationId xmlns="" xmlns:a16="http://schemas.microsoft.com/office/drawing/2014/main" id="{4844B3BF-276C-CD48-BFB1-F16030B9656E}"/>
                  </a:ext>
                </a:extLst>
              </p:cNvPr>
              <p:cNvSpPr/>
              <p:nvPr/>
            </p:nvSpPr>
            <p:spPr>
              <a:xfrm>
                <a:off x="5876444" y="1878782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HTTP1/2/3</a:t>
                </a:r>
              </a:p>
            </p:txBody>
          </p:sp>
          <p:sp>
            <p:nvSpPr>
              <p:cNvPr id="43" name="圆角矩形 173">
                <a:extLst>
                  <a:ext uri="{FF2B5EF4-FFF2-40B4-BE49-F238E27FC236}">
                    <a16:creationId xmlns="" xmlns:a16="http://schemas.microsoft.com/office/drawing/2014/main" id="{5BD07B9C-9846-8642-944D-3CCD926BFB71}"/>
                  </a:ext>
                </a:extLst>
              </p:cNvPr>
              <p:cNvSpPr/>
              <p:nvPr/>
            </p:nvSpPr>
            <p:spPr>
              <a:xfrm>
                <a:off x="5876444" y="2287498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MQTT</a:t>
                </a:r>
              </a:p>
            </p:txBody>
          </p:sp>
          <p:sp>
            <p:nvSpPr>
              <p:cNvPr id="44" name="圆角矩形 173">
                <a:extLst>
                  <a:ext uri="{FF2B5EF4-FFF2-40B4-BE49-F238E27FC236}">
                    <a16:creationId xmlns="" xmlns:a16="http://schemas.microsoft.com/office/drawing/2014/main" id="{E551BCDE-2121-7342-8648-9F7F7D3014CF}"/>
                  </a:ext>
                </a:extLst>
              </p:cNvPr>
              <p:cNvSpPr/>
              <p:nvPr/>
            </p:nvSpPr>
            <p:spPr>
              <a:xfrm>
                <a:off x="5876444" y="2696214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WebSocket</a:t>
                </a:r>
              </a:p>
            </p:txBody>
          </p:sp>
        </p:grpSp>
        <p:sp>
          <p:nvSpPr>
            <p:cNvPr id="26" name="圆角矩形 173">
              <a:extLst>
                <a:ext uri="{FF2B5EF4-FFF2-40B4-BE49-F238E27FC236}">
                  <a16:creationId xmlns="" xmlns:a16="http://schemas.microsoft.com/office/drawing/2014/main" id="{1488E482-81FB-384F-BE67-45BCCB617CD9}"/>
                </a:ext>
              </a:extLst>
            </p:cNvPr>
            <p:cNvSpPr/>
            <p:nvPr/>
          </p:nvSpPr>
          <p:spPr>
            <a:xfrm>
              <a:off x="9435302" y="445819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 smtClean="0">
                  <a:solidFill>
                    <a:schemeClr val="bg1"/>
                  </a:solidFill>
                  <a:latin typeface="+mj-lt"/>
                </a:rPr>
                <a:t>Ingress</a:t>
              </a:r>
              <a:endParaRPr kumimoji="1" lang="en-US" altLang="zh-CN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8692AC18-1011-E44A-BC57-FED21AE90B32}"/>
                </a:ext>
              </a:extLst>
            </p:cNvPr>
            <p:cNvSpPr txBox="1"/>
            <p:nvPr/>
          </p:nvSpPr>
          <p:spPr>
            <a:xfrm>
              <a:off x="7177855" y="3293877"/>
              <a:ext cx="31037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Manage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TrafficGate&amp;Pipeline in All Namespaces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28" name="圆角矩形 173">
              <a:extLst>
                <a:ext uri="{FF2B5EF4-FFF2-40B4-BE49-F238E27FC236}">
                  <a16:creationId xmlns="" xmlns:a16="http://schemas.microsoft.com/office/drawing/2014/main" id="{05615D5C-E1CF-4D4F-924C-D30B6CE1BB3E}"/>
                </a:ext>
              </a:extLst>
            </p:cNvPr>
            <p:cNvSpPr/>
            <p:nvPr/>
          </p:nvSpPr>
          <p:spPr>
            <a:xfrm>
              <a:off x="7138427" y="4452405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RawConfig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3176937C-70D4-5442-8D18-D50DED5DAF71}"/>
                </a:ext>
              </a:extLst>
            </p:cNvPr>
            <p:cNvGrpSpPr/>
            <p:nvPr/>
          </p:nvGrpSpPr>
          <p:grpSpPr>
            <a:xfrm>
              <a:off x="6717604" y="3320484"/>
              <a:ext cx="3869283" cy="980411"/>
              <a:chOff x="6717604" y="3320484"/>
              <a:chExt cx="3869283" cy="980411"/>
            </a:xfrm>
          </p:grpSpPr>
          <p:cxnSp>
            <p:nvCxnSpPr>
              <p:cNvPr id="37" name="直线箭头连接符 96">
                <a:extLst>
                  <a:ext uri="{FF2B5EF4-FFF2-40B4-BE49-F238E27FC236}">
                    <a16:creationId xmlns="" xmlns:a16="http://schemas.microsoft.com/office/drawing/2014/main" id="{9D3170B5-0BEF-0E4D-9660-BFEDA2AE6A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17604" y="3326150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线箭头连接符 98">
                <a:extLst>
                  <a:ext uri="{FF2B5EF4-FFF2-40B4-BE49-F238E27FC236}">
                    <a16:creationId xmlns="" xmlns:a16="http://schemas.microsoft.com/office/drawing/2014/main" id="{2F6561BE-CC90-7841-9B91-3B45597E1E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74187" y="3320484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线箭头连接符 104">
                <a:extLst>
                  <a:ext uri="{FF2B5EF4-FFF2-40B4-BE49-F238E27FC236}">
                    <a16:creationId xmlns="" xmlns:a16="http://schemas.microsoft.com/office/drawing/2014/main" id="{FB733ED8-6CF8-D24B-A193-C8AF31304B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0304" y="4120895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线箭头连接符 105">
                <a:extLst>
                  <a:ext uri="{FF2B5EF4-FFF2-40B4-BE49-F238E27FC236}">
                    <a16:creationId xmlns="" xmlns:a16="http://schemas.microsoft.com/office/drawing/2014/main" id="{2FAFB3AE-F724-1C43-AD24-480A2C280E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6887" y="4115229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822F3668-0389-854A-9707-B9D4D9B0C608}"/>
                </a:ext>
              </a:extLst>
            </p:cNvPr>
            <p:cNvSpPr txBox="1"/>
            <p:nvPr/>
          </p:nvSpPr>
          <p:spPr>
            <a:xfrm>
              <a:off x="7445556" y="4087305"/>
              <a:ext cx="25683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Mange Traffic in or across Namespaces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37B81EF3-E8FB-994F-98C4-7E31D134B9F2}"/>
                </a:ext>
              </a:extLst>
            </p:cNvPr>
            <p:cNvGrpSpPr/>
            <p:nvPr/>
          </p:nvGrpSpPr>
          <p:grpSpPr>
            <a:xfrm>
              <a:off x="5142831" y="4946943"/>
              <a:ext cx="5270023" cy="253916"/>
              <a:chOff x="5142831" y="5091791"/>
              <a:chExt cx="5270023" cy="253916"/>
            </a:xfrm>
          </p:grpSpPr>
          <p:sp>
            <p:nvSpPr>
              <p:cNvPr id="32" name="右箭头 31">
                <a:extLst>
                  <a:ext uri="{FF2B5EF4-FFF2-40B4-BE49-F238E27FC236}">
                    <a16:creationId xmlns="" xmlns:a16="http://schemas.microsoft.com/office/drawing/2014/main" id="{F83BCAD4-7DBC-B445-9BB4-F824D59A6331}"/>
                  </a:ext>
                </a:extLst>
              </p:cNvPr>
              <p:cNvSpPr/>
              <p:nvPr/>
            </p:nvSpPr>
            <p:spPr>
              <a:xfrm rot="16200000">
                <a:off x="5142831" y="5128750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" name="右箭头 32">
                <a:extLst>
                  <a:ext uri="{FF2B5EF4-FFF2-40B4-BE49-F238E27FC236}">
                    <a16:creationId xmlns="" xmlns:a16="http://schemas.microsoft.com/office/drawing/2014/main" id="{DF7A7570-D5F2-3644-B5C2-A39833606302}"/>
                  </a:ext>
                </a:extLst>
              </p:cNvPr>
              <p:cNvSpPr/>
              <p:nvPr/>
            </p:nvSpPr>
            <p:spPr>
              <a:xfrm rot="16200000">
                <a:off x="7687843" y="5128750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050"/>
              </a:p>
            </p:txBody>
          </p:sp>
          <p:sp>
            <p:nvSpPr>
              <p:cNvPr id="34" name="右箭头 33">
                <a:extLst>
                  <a:ext uri="{FF2B5EF4-FFF2-40B4-BE49-F238E27FC236}">
                    <a16:creationId xmlns="" xmlns:a16="http://schemas.microsoft.com/office/drawing/2014/main" id="{57952921-8211-5C44-8BB1-8D4282085108}"/>
                  </a:ext>
                </a:extLst>
              </p:cNvPr>
              <p:cNvSpPr/>
              <p:nvPr/>
            </p:nvSpPr>
            <p:spPr>
              <a:xfrm rot="16200000">
                <a:off x="10232854" y="5128749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050"/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A9EBD808-2380-3E48-A75B-591971E2AC41}"/>
                  </a:ext>
                </a:extLst>
              </p:cNvPr>
              <p:cNvSpPr txBox="1"/>
              <p:nvPr/>
            </p:nvSpPr>
            <p:spPr>
              <a:xfrm>
                <a:off x="8255467" y="5091791"/>
                <a:ext cx="15520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Manage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All Controllers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7A18A74F-2587-304A-AC89-77A765F38FA1}"/>
                  </a:ext>
                </a:extLst>
              </p:cNvPr>
              <p:cNvSpPr txBox="1"/>
              <p:nvPr/>
            </p:nvSpPr>
            <p:spPr>
              <a:xfrm>
                <a:off x="5673302" y="5091791"/>
                <a:ext cx="15520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Manage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All Controllers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72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955D406-3A40-7F4D-B4B5-CD8722CB1110}"/>
              </a:ext>
            </a:extLst>
          </p:cNvPr>
          <p:cNvGrpSpPr/>
          <p:nvPr/>
        </p:nvGrpSpPr>
        <p:grpSpPr>
          <a:xfrm>
            <a:off x="9612598" y="3754447"/>
            <a:ext cx="2082296" cy="2945781"/>
            <a:chOff x="4753069" y="1805434"/>
            <a:chExt cx="2082296" cy="2945781"/>
          </a:xfrm>
        </p:grpSpPr>
        <p:sp>
          <p:nvSpPr>
            <p:cNvPr id="17" name="圆角矩形 16">
              <a:extLst>
                <a:ext uri="{FF2B5EF4-FFF2-40B4-BE49-F238E27FC236}">
                  <a16:creationId xmlns="" xmlns:a16="http://schemas.microsoft.com/office/drawing/2014/main" id="{1A433E25-4A5D-F24C-A776-683D2CFA2C4D}"/>
                </a:ext>
              </a:extLst>
            </p:cNvPr>
            <p:cNvSpPr/>
            <p:nvPr/>
          </p:nvSpPr>
          <p:spPr>
            <a:xfrm>
              <a:off x="4753069" y="2230614"/>
              <a:ext cx="2064190" cy="2520601"/>
            </a:xfrm>
            <a:prstGeom prst="roundRect">
              <a:avLst>
                <a:gd name="adj" fmla="val 3737"/>
              </a:avLst>
            </a:prstGeom>
            <a:solidFill>
              <a:schemeClr val="accent1"/>
            </a:solidFill>
            <a:ln>
              <a:solidFill>
                <a:schemeClr val="accent1">
                  <a:shade val="50000"/>
                  <a:alpha val="62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kumimoji="1" lang="en-US" altLang="zh-CN" sz="1400" dirty="0">
                  <a:solidFill>
                    <a:schemeClr val="bg1"/>
                  </a:solidFill>
                </a:rPr>
                <a:t>pipeline-demo</a:t>
              </a:r>
              <a:endParaRPr kumimoji="1"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58" name="圆角矩形 173">
              <a:extLst>
                <a:ext uri="{FF2B5EF4-FFF2-40B4-BE49-F238E27FC236}">
                  <a16:creationId xmlns="" xmlns:a16="http://schemas.microsoft.com/office/drawing/2014/main" id="{F9A364A5-6785-484F-BC63-9D02D6332392}"/>
                </a:ext>
              </a:extLst>
            </p:cNvPr>
            <p:cNvSpPr/>
            <p:nvPr/>
          </p:nvSpPr>
          <p:spPr>
            <a:xfrm>
              <a:off x="5132864" y="2620364"/>
              <a:ext cx="1224947" cy="284179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Validator</a:t>
              </a:r>
            </a:p>
          </p:txBody>
        </p:sp>
        <p:sp>
          <p:nvSpPr>
            <p:cNvPr id="65" name="圆角矩形 173">
              <a:extLst>
                <a:ext uri="{FF2B5EF4-FFF2-40B4-BE49-F238E27FC236}">
                  <a16:creationId xmlns="" xmlns:a16="http://schemas.microsoft.com/office/drawing/2014/main" id="{0B62CFBD-32B9-D341-B8ED-7D6FBF1EF13A}"/>
                </a:ext>
              </a:extLst>
            </p:cNvPr>
            <p:cNvSpPr/>
            <p:nvPr/>
          </p:nvSpPr>
          <p:spPr>
            <a:xfrm>
              <a:off x="5132862" y="3152202"/>
              <a:ext cx="1224947" cy="284179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RequestAdaptor</a:t>
              </a:r>
            </a:p>
          </p:txBody>
        </p:sp>
        <p:sp>
          <p:nvSpPr>
            <p:cNvPr id="66" name="圆角矩形 173">
              <a:extLst>
                <a:ext uri="{FF2B5EF4-FFF2-40B4-BE49-F238E27FC236}">
                  <a16:creationId xmlns="" xmlns:a16="http://schemas.microsoft.com/office/drawing/2014/main" id="{68FCF451-3C8A-9943-BAC8-7EF33B94EDB0}"/>
                </a:ext>
              </a:extLst>
            </p:cNvPr>
            <p:cNvSpPr/>
            <p:nvPr/>
          </p:nvSpPr>
          <p:spPr>
            <a:xfrm>
              <a:off x="5132861" y="3750277"/>
              <a:ext cx="1224947" cy="284179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Backend</a:t>
              </a:r>
            </a:p>
          </p:txBody>
        </p:sp>
        <p:cxnSp>
          <p:nvCxnSpPr>
            <p:cNvPr id="5" name="直线箭头连接符 4">
              <a:extLst>
                <a:ext uri="{FF2B5EF4-FFF2-40B4-BE49-F238E27FC236}">
                  <a16:creationId xmlns="" xmlns:a16="http://schemas.microsoft.com/office/drawing/2014/main" id="{ACD76135-14D0-D84D-82C4-6DD07A91C745}"/>
                </a:ext>
              </a:extLst>
            </p:cNvPr>
            <p:cNvCxnSpPr>
              <a:stCxn id="58" idx="2"/>
              <a:endCxn id="65" idx="0"/>
            </p:cNvCxnSpPr>
            <p:nvPr/>
          </p:nvCxnSpPr>
          <p:spPr>
            <a:xfrm flipH="1">
              <a:off x="5745336" y="2904543"/>
              <a:ext cx="2" cy="247659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箭头连接符 68">
              <a:extLst>
                <a:ext uri="{FF2B5EF4-FFF2-40B4-BE49-F238E27FC236}">
                  <a16:creationId xmlns="" xmlns:a16="http://schemas.microsoft.com/office/drawing/2014/main" id="{315BE98F-E72B-B64C-A4ED-6CD96D824138}"/>
                </a:ext>
              </a:extLst>
            </p:cNvPr>
            <p:cNvCxnSpPr>
              <a:cxnSpLocks/>
              <a:stCxn id="65" idx="2"/>
              <a:endCxn id="66" idx="0"/>
            </p:cNvCxnSpPr>
            <p:nvPr/>
          </p:nvCxnSpPr>
          <p:spPr>
            <a:xfrm flipH="1">
              <a:off x="5745335" y="3436381"/>
              <a:ext cx="1" cy="313896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箭头连接符 9">
              <a:extLst>
                <a:ext uri="{FF2B5EF4-FFF2-40B4-BE49-F238E27FC236}">
                  <a16:creationId xmlns="" xmlns:a16="http://schemas.microsoft.com/office/drawing/2014/main" id="{DAEEFC40-6432-534C-801E-19628442477C}"/>
                </a:ext>
              </a:extLst>
            </p:cNvPr>
            <p:cNvCxnSpPr>
              <a:cxnSpLocks/>
              <a:stCxn id="58" idx="3"/>
              <a:endCxn id="20" idx="3"/>
            </p:cNvCxnSpPr>
            <p:nvPr/>
          </p:nvCxnSpPr>
          <p:spPr>
            <a:xfrm flipH="1">
              <a:off x="6357810" y="2762454"/>
              <a:ext cx="1" cy="1667496"/>
            </a:xfrm>
            <a:prstGeom prst="bentConnector3">
              <a:avLst>
                <a:gd name="adj1" fmla="val -22860000000"/>
              </a:avLst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90C4C3AA-5F29-1E41-8E8C-41F355E9FBA9}"/>
                </a:ext>
              </a:extLst>
            </p:cNvPr>
            <p:cNvSpPr/>
            <p:nvPr/>
          </p:nvSpPr>
          <p:spPr>
            <a:xfrm>
              <a:off x="5132863" y="4310710"/>
              <a:ext cx="1224947" cy="23848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</a:rPr>
                <a:t>END</a:t>
              </a:r>
              <a:endParaRPr kumimoji="1" lang="zh-CN" altLang="en-US" sz="1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8" name="直线箭头连接符 77">
              <a:extLst>
                <a:ext uri="{FF2B5EF4-FFF2-40B4-BE49-F238E27FC236}">
                  <a16:creationId xmlns="" xmlns:a16="http://schemas.microsoft.com/office/drawing/2014/main" id="{BEFE8315-857F-0941-AD8F-7DFBB3DDBA9D}"/>
                </a:ext>
              </a:extLst>
            </p:cNvPr>
            <p:cNvCxnSpPr>
              <a:cxnSpLocks/>
              <a:stCxn id="66" idx="2"/>
              <a:endCxn id="20" idx="0"/>
            </p:cNvCxnSpPr>
            <p:nvPr/>
          </p:nvCxnSpPr>
          <p:spPr>
            <a:xfrm>
              <a:off x="5745335" y="4034456"/>
              <a:ext cx="2" cy="27625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文本框 107">
              <a:extLst>
                <a:ext uri="{FF2B5EF4-FFF2-40B4-BE49-F238E27FC236}">
                  <a16:creationId xmlns="" xmlns:a16="http://schemas.microsoft.com/office/drawing/2014/main" id="{ED7C46D3-8F54-094A-82B7-91C6A4A1635F}"/>
                </a:ext>
              </a:extLst>
            </p:cNvPr>
            <p:cNvSpPr txBox="1"/>
            <p:nvPr/>
          </p:nvSpPr>
          <p:spPr>
            <a:xfrm rot="5400000">
              <a:off x="6388127" y="3352414"/>
              <a:ext cx="6174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dirty="0">
                  <a:solidFill>
                    <a:schemeClr val="bg1"/>
                  </a:solidFill>
                </a:rPr>
                <a:t>invalid</a:t>
              </a:r>
              <a:endParaRPr kumimoji="1" lang="zh-CN" alt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10" name="直线箭头连接符 109">
              <a:extLst>
                <a:ext uri="{FF2B5EF4-FFF2-40B4-BE49-F238E27FC236}">
                  <a16:creationId xmlns="" xmlns:a16="http://schemas.microsoft.com/office/drawing/2014/main" id="{DAEB3F1D-EA15-9144-9E2B-8884706D6C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4849" y="1805434"/>
              <a:ext cx="0" cy="325705"/>
            </a:xfrm>
            <a:prstGeom prst="straightConnector1">
              <a:avLst/>
            </a:prstGeom>
            <a:ln w="28575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线箭头连接符 111">
              <a:extLst>
                <a:ext uri="{FF2B5EF4-FFF2-40B4-BE49-F238E27FC236}">
                  <a16:creationId xmlns="" xmlns:a16="http://schemas.microsoft.com/office/drawing/2014/main" id="{F0F4A529-044C-B54B-80AC-7551F9ACB6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1637" y="1805434"/>
              <a:ext cx="0" cy="325705"/>
            </a:xfrm>
            <a:prstGeom prst="straightConnector1">
              <a:avLst/>
            </a:prstGeom>
            <a:ln w="28575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文本框 112">
              <a:extLst>
                <a:ext uri="{FF2B5EF4-FFF2-40B4-BE49-F238E27FC236}">
                  <a16:creationId xmlns="" xmlns:a16="http://schemas.microsoft.com/office/drawing/2014/main" id="{F9663378-8BED-2A4B-BE37-F9D04899C926}"/>
                </a:ext>
              </a:extLst>
            </p:cNvPr>
            <p:cNvSpPr txBox="1"/>
            <p:nvPr/>
          </p:nvSpPr>
          <p:spPr>
            <a:xfrm>
              <a:off x="5506604" y="1829786"/>
              <a:ext cx="64588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Traffic</a:t>
              </a:r>
              <a:endParaRPr kumimoji="1"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1678312" y="1670475"/>
            <a:ext cx="2238375" cy="324000"/>
          </a:xfrm>
          <a:prstGeom prst="roundRect">
            <a:avLst/>
          </a:prstGeom>
          <a:solidFill>
            <a:srgbClr val="2342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latin typeface="+mj-ea"/>
                <a:ea typeface="+mj-ea"/>
              </a:rPr>
              <a:t>Validator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678312" y="2240682"/>
            <a:ext cx="2238375" cy="324000"/>
          </a:xfrm>
          <a:prstGeom prst="roundRect">
            <a:avLst/>
          </a:prstGeom>
          <a:solidFill>
            <a:srgbClr val="2342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>
                <a:latin typeface="+mj-ea"/>
              </a:rPr>
              <a:t>RequestBuilder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1678312" y="2810889"/>
            <a:ext cx="2238375" cy="324000"/>
          </a:xfrm>
          <a:prstGeom prst="roundRect">
            <a:avLst/>
          </a:prstGeom>
          <a:solidFill>
            <a:srgbClr val="2342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latin typeface="+mj-ea"/>
                <a:ea typeface="+mj-ea"/>
              </a:rPr>
              <a:t>Proxy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678311" y="3381096"/>
            <a:ext cx="2238375" cy="324000"/>
          </a:xfrm>
          <a:prstGeom prst="roundRect">
            <a:avLst/>
          </a:prstGeom>
          <a:solidFill>
            <a:srgbClr val="2342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>
                <a:latin typeface="+mj-ea"/>
                <a:ea typeface="+mj-ea"/>
              </a:rPr>
              <a:t>ResponseAdaptor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678311" y="3951303"/>
            <a:ext cx="2238375" cy="324000"/>
          </a:xfrm>
          <a:prstGeom prst="roundRect">
            <a:avLst/>
          </a:prstGeom>
          <a:solidFill>
            <a:srgbClr val="2342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>
                <a:latin typeface="+mj-ea"/>
                <a:ea typeface="+mj-ea"/>
              </a:rPr>
              <a:t>RequestBuilder</a:t>
            </a:r>
            <a:endParaRPr lang="zh-CN" altLang="en-US" sz="1400" b="1" dirty="0">
              <a:latin typeface="+mj-ea"/>
              <a:ea typeface="+mj-ea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2256805" y="1424268"/>
            <a:ext cx="0" cy="246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18" idx="2"/>
            <a:endCxn id="19" idx="0"/>
          </p:cNvCxnSpPr>
          <p:nvPr/>
        </p:nvCxnSpPr>
        <p:spPr>
          <a:xfrm>
            <a:off x="2797500" y="1994475"/>
            <a:ext cx="0" cy="246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19" idx="2"/>
            <a:endCxn id="21" idx="0"/>
          </p:cNvCxnSpPr>
          <p:nvPr/>
        </p:nvCxnSpPr>
        <p:spPr>
          <a:xfrm>
            <a:off x="2797500" y="2564682"/>
            <a:ext cx="0" cy="246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21" idx="2"/>
            <a:endCxn id="22" idx="0"/>
          </p:cNvCxnSpPr>
          <p:nvPr/>
        </p:nvCxnSpPr>
        <p:spPr>
          <a:xfrm flipH="1">
            <a:off x="2797499" y="3134889"/>
            <a:ext cx="1" cy="246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22" idx="2"/>
            <a:endCxn id="23" idx="0"/>
          </p:cNvCxnSpPr>
          <p:nvPr/>
        </p:nvCxnSpPr>
        <p:spPr>
          <a:xfrm>
            <a:off x="2797499" y="3705096"/>
            <a:ext cx="0" cy="246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圆角矩形 30"/>
          <p:cNvSpPr/>
          <p:nvPr/>
        </p:nvSpPr>
        <p:spPr>
          <a:xfrm>
            <a:off x="1678311" y="4527173"/>
            <a:ext cx="2238375" cy="324000"/>
          </a:xfrm>
          <a:prstGeom prst="roundRect">
            <a:avLst/>
          </a:prstGeom>
          <a:solidFill>
            <a:srgbClr val="2342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latin typeface="+mj-ea"/>
                <a:ea typeface="+mj-ea"/>
              </a:rPr>
              <a:t>Proxy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1678311" y="5097381"/>
            <a:ext cx="2238375" cy="324000"/>
          </a:xfrm>
          <a:prstGeom prst="roundRect">
            <a:avLst/>
          </a:prstGeom>
          <a:solidFill>
            <a:srgbClr val="2342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err="1">
                <a:latin typeface="+mj-ea"/>
                <a:ea typeface="+mj-ea"/>
              </a:rPr>
              <a:t>ResponseBuilder</a:t>
            </a:r>
            <a:endParaRPr lang="zh-CN" altLang="en-US" sz="1400" b="1" dirty="0">
              <a:latin typeface="+mj-ea"/>
              <a:ea typeface="+mj-ea"/>
            </a:endParaRPr>
          </a:p>
        </p:txBody>
      </p:sp>
      <p:cxnSp>
        <p:nvCxnSpPr>
          <p:cNvPr id="33" name="直接箭头连接符 32"/>
          <p:cNvCxnSpPr>
            <a:endCxn id="31" idx="0"/>
          </p:cNvCxnSpPr>
          <p:nvPr/>
        </p:nvCxnSpPr>
        <p:spPr>
          <a:xfrm flipH="1">
            <a:off x="2797499" y="4280966"/>
            <a:ext cx="1" cy="246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31" idx="2"/>
            <a:endCxn id="32" idx="0"/>
          </p:cNvCxnSpPr>
          <p:nvPr/>
        </p:nvCxnSpPr>
        <p:spPr>
          <a:xfrm>
            <a:off x="2797499" y="4851173"/>
            <a:ext cx="0" cy="246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>
            <a:stCxn id="32" idx="2"/>
          </p:cNvCxnSpPr>
          <p:nvPr/>
        </p:nvCxnSpPr>
        <p:spPr>
          <a:xfrm>
            <a:off x="2797499" y="5421381"/>
            <a:ext cx="0" cy="246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3928659" y="1604460"/>
            <a:ext cx="218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+mj-ea"/>
                <a:ea typeface="+mj-ea"/>
              </a:rPr>
              <a:t>namespace: DEFAULT</a:t>
            </a:r>
          </a:p>
          <a:p>
            <a:r>
              <a:rPr lang="en-US" altLang="zh-CN" sz="1200" b="1" dirty="0" smtClean="0">
                <a:latin typeface="+mj-ea"/>
                <a:ea typeface="+mj-ea"/>
              </a:rPr>
              <a:t>validate the input request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928659" y="2161473"/>
            <a:ext cx="2848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+mj-ea"/>
                <a:ea typeface="+mj-ea"/>
              </a:rPr>
              <a:t>namespace: </a:t>
            </a:r>
            <a:r>
              <a:rPr lang="en-US" altLang="zh-CN" sz="1200" b="1" dirty="0" err="1" smtClean="0">
                <a:latin typeface="+mj-ea"/>
                <a:ea typeface="+mj-ea"/>
              </a:rPr>
              <a:t>rss</a:t>
            </a:r>
            <a:endParaRPr lang="en-US" altLang="zh-CN" sz="1200" b="1" dirty="0" smtClean="0">
              <a:latin typeface="+mj-ea"/>
              <a:ea typeface="+mj-ea"/>
            </a:endParaRPr>
          </a:p>
          <a:p>
            <a:r>
              <a:rPr lang="en-US" altLang="zh-CN" sz="1200" b="1" dirty="0" smtClean="0">
                <a:latin typeface="+mj-ea"/>
                <a:ea typeface="+mj-ea"/>
              </a:rPr>
              <a:t>build request to read the RSS feed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28659" y="2759878"/>
            <a:ext cx="1560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+mj-ea"/>
              </a:rPr>
              <a:t>namespace: </a:t>
            </a:r>
            <a:r>
              <a:rPr lang="en-US" altLang="zh-CN" sz="1200" b="1" dirty="0" err="1">
                <a:latin typeface="+mj-ea"/>
              </a:rPr>
              <a:t>rss</a:t>
            </a:r>
            <a:endParaRPr lang="en-US" altLang="zh-CN" sz="1200" b="1" dirty="0">
              <a:latin typeface="+mj-ea"/>
            </a:endParaRPr>
          </a:p>
          <a:p>
            <a:r>
              <a:rPr lang="en-US" altLang="zh-CN" sz="1200" b="1" dirty="0" smtClean="0">
                <a:latin typeface="+mj-ea"/>
              </a:rPr>
              <a:t>read the RSS feed</a:t>
            </a:r>
            <a:endParaRPr lang="zh-CN" altLang="en-US" b="1" dirty="0">
              <a:latin typeface="+mj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916682" y="3295269"/>
            <a:ext cx="2147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+mj-ea"/>
              </a:rPr>
              <a:t>namespace: </a:t>
            </a:r>
            <a:r>
              <a:rPr lang="en-US" altLang="zh-CN" sz="1200" b="1" dirty="0" err="1">
                <a:latin typeface="+mj-ea"/>
              </a:rPr>
              <a:t>rss</a:t>
            </a:r>
            <a:endParaRPr lang="en-US" altLang="zh-CN" sz="1200" b="1" dirty="0">
              <a:latin typeface="+mj-ea"/>
            </a:endParaRPr>
          </a:p>
          <a:p>
            <a:r>
              <a:rPr lang="en-US" altLang="zh-CN" sz="1200" b="1" dirty="0" smtClean="0">
                <a:latin typeface="+mj-ea"/>
              </a:rPr>
              <a:t>decompress the </a:t>
            </a:r>
            <a:r>
              <a:rPr lang="en-US" altLang="zh-CN" sz="1200" b="1" dirty="0">
                <a:latin typeface="+mj-ea"/>
              </a:rPr>
              <a:t>RSS </a:t>
            </a:r>
            <a:r>
              <a:rPr lang="en-US" altLang="zh-CN" sz="1200" b="1" dirty="0" smtClean="0">
                <a:latin typeface="+mj-ea"/>
              </a:rPr>
              <a:t>feed</a:t>
            </a:r>
            <a:endParaRPr lang="zh-CN" altLang="en-US" sz="1200" b="1" dirty="0">
              <a:latin typeface="+mj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928659" y="3882470"/>
            <a:ext cx="328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+mj-ea"/>
              </a:rPr>
              <a:t>namespace: </a:t>
            </a:r>
            <a:r>
              <a:rPr lang="en-US" altLang="zh-CN" sz="1200" b="1" dirty="0" smtClean="0">
                <a:latin typeface="+mj-ea"/>
              </a:rPr>
              <a:t>slack</a:t>
            </a:r>
            <a:endParaRPr lang="en-US" altLang="zh-CN" sz="1200" b="1" dirty="0">
              <a:latin typeface="+mj-ea"/>
            </a:endParaRPr>
          </a:p>
          <a:p>
            <a:r>
              <a:rPr lang="en-US" altLang="zh-CN" sz="1200" b="1" dirty="0">
                <a:latin typeface="+mj-ea"/>
              </a:rPr>
              <a:t>build request to </a:t>
            </a:r>
            <a:r>
              <a:rPr lang="en-US" altLang="zh-CN" sz="1200" b="1" dirty="0" smtClean="0">
                <a:latin typeface="+mj-ea"/>
              </a:rPr>
              <a:t>send the </a:t>
            </a:r>
            <a:r>
              <a:rPr lang="en-US" altLang="zh-CN" sz="1200" b="1" dirty="0">
                <a:latin typeface="+mj-ea"/>
              </a:rPr>
              <a:t>S</a:t>
            </a:r>
            <a:r>
              <a:rPr lang="en-US" altLang="zh-CN" sz="1200" b="1" dirty="0" smtClean="0">
                <a:latin typeface="+mj-ea"/>
              </a:rPr>
              <a:t>lack message</a:t>
            </a:r>
            <a:endParaRPr lang="zh-CN" altLang="en-US" b="1" dirty="0">
              <a:latin typeface="+mj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28659" y="4446125"/>
            <a:ext cx="2013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+mj-ea"/>
              </a:rPr>
              <a:t>namespace: slack</a:t>
            </a:r>
          </a:p>
          <a:p>
            <a:r>
              <a:rPr lang="en-US" altLang="zh-CN" sz="1200" b="1" dirty="0" smtClean="0">
                <a:latin typeface="+mj-ea"/>
              </a:rPr>
              <a:t>send </a:t>
            </a:r>
            <a:r>
              <a:rPr lang="en-US" altLang="zh-CN" sz="1200" b="1" dirty="0">
                <a:latin typeface="+mj-ea"/>
              </a:rPr>
              <a:t>the Slack </a:t>
            </a:r>
            <a:r>
              <a:rPr lang="en-US" altLang="zh-CN" sz="1200" b="1" dirty="0" smtClean="0">
                <a:latin typeface="+mj-ea"/>
              </a:rPr>
              <a:t>message</a:t>
            </a:r>
            <a:endParaRPr lang="zh-CN" altLang="en-US" sz="1200" b="1" dirty="0">
              <a:latin typeface="+mj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928659" y="5028548"/>
            <a:ext cx="2009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+mj-ea"/>
              </a:rPr>
              <a:t>namespace: DEFAULT</a:t>
            </a:r>
          </a:p>
          <a:p>
            <a:r>
              <a:rPr lang="en-US" altLang="zh-CN" sz="1200" b="1" dirty="0" smtClean="0">
                <a:latin typeface="+mj-ea"/>
              </a:rPr>
              <a:t>build the final response</a:t>
            </a:r>
            <a:endParaRPr lang="zh-CN" altLang="en-US" b="1" dirty="0">
              <a:latin typeface="+mj-ea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1678311" y="5679107"/>
            <a:ext cx="2238375" cy="324000"/>
          </a:xfrm>
          <a:prstGeom prst="roundRect">
            <a:avLst/>
          </a:prstGeom>
          <a:solidFill>
            <a:srgbClr val="2342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latin typeface="+mj-ea"/>
                <a:ea typeface="+mj-ea"/>
              </a:rPr>
              <a:t>END</a:t>
            </a:r>
            <a:endParaRPr lang="zh-CN" altLang="en-US" sz="1400" b="1" dirty="0">
              <a:latin typeface="+mj-ea"/>
              <a:ea typeface="+mj-ea"/>
            </a:endParaRPr>
          </a:p>
        </p:txBody>
      </p:sp>
      <p:sp>
        <p:nvSpPr>
          <p:cNvPr id="48" name="圆角矩形 47">
            <a:extLst>
              <a:ext uri="{FF2B5EF4-FFF2-40B4-BE49-F238E27FC236}">
                <a16:creationId xmlns="" xmlns:a16="http://schemas.microsoft.com/office/drawing/2014/main" id="{12AE01E5-8435-E848-B707-60EB1355C6DB}"/>
              </a:ext>
            </a:extLst>
          </p:cNvPr>
          <p:cNvSpPr/>
          <p:nvPr/>
        </p:nvSpPr>
        <p:spPr>
          <a:xfrm>
            <a:off x="7783592" y="165351"/>
            <a:ext cx="4033160" cy="2660973"/>
          </a:xfrm>
          <a:prstGeom prst="roundRect">
            <a:avLst>
              <a:gd name="adj" fmla="val 4791"/>
            </a:avLst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kern="0" noProof="0" dirty="0">
                <a:solidFill>
                  <a:srgbClr val="2342BF"/>
                </a:solidFill>
              </a:rPr>
              <a:t>CONTEXT</a:t>
            </a:r>
            <a:endParaRPr kumimoji="1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2342BF"/>
              </a:solidFill>
              <a:effectLst/>
              <a:uLnTx/>
              <a:uFillTx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8080143" y="807914"/>
            <a:ext cx="1555033" cy="307608"/>
          </a:xfrm>
          <a:prstGeom prst="roundRect">
            <a:avLst/>
          </a:prstGeom>
          <a:solidFill>
            <a:srgbClr val="2342BF"/>
          </a:solidFill>
          <a:ln w="12700" cap="flat" cmpd="sng" algn="ctr">
            <a:solidFill>
              <a:srgbClr val="00337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kern="0" dirty="0">
                <a:solidFill>
                  <a:srgbClr val="FFFFFF"/>
                </a:solidFill>
              </a:rPr>
              <a:t>Request</a:t>
            </a:r>
            <a:endParaRPr kumimoji="1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7940079" y="704194"/>
            <a:ext cx="3739243" cy="50618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8080143" y="1535308"/>
            <a:ext cx="1555033" cy="307608"/>
          </a:xfrm>
          <a:prstGeom prst="roundRect">
            <a:avLst/>
          </a:prstGeom>
          <a:solidFill>
            <a:srgbClr val="2342BF"/>
          </a:solidFill>
          <a:ln w="12700" cap="flat" cmpd="sng" algn="ctr">
            <a:solidFill>
              <a:srgbClr val="00337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kern="0" dirty="0">
                <a:solidFill>
                  <a:srgbClr val="FFFFFF"/>
                </a:solidFill>
              </a:rPr>
              <a:t>Request</a:t>
            </a:r>
            <a:endParaRPr kumimoji="1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7940079" y="1431588"/>
            <a:ext cx="3739243" cy="50618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585113" y="565694"/>
            <a:ext cx="886727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2342BF"/>
                </a:solidFill>
              </a:rPr>
              <a:t>DEFAULT</a:t>
            </a:r>
            <a:endParaRPr lang="zh-CN" altLang="en-US" dirty="0">
              <a:solidFill>
                <a:srgbClr val="2342BF"/>
              </a:solidFill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9931727" y="807914"/>
            <a:ext cx="1550692" cy="307608"/>
          </a:xfrm>
          <a:prstGeom prst="roundRect">
            <a:avLst/>
          </a:prstGeom>
          <a:solidFill>
            <a:srgbClr val="2342BF"/>
          </a:solidFill>
          <a:ln w="12700" cap="flat" cmpd="sng" algn="ctr">
            <a:solidFill>
              <a:srgbClr val="00337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kern="0" dirty="0">
                <a:solidFill>
                  <a:srgbClr val="FFFFFF"/>
                </a:solidFill>
              </a:rPr>
              <a:t>Response</a:t>
            </a:r>
            <a:endParaRPr kumimoji="1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743718" y="1258309"/>
            <a:ext cx="569516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err="1">
                <a:solidFill>
                  <a:srgbClr val="2342BF"/>
                </a:solidFill>
              </a:rPr>
              <a:t>rss</a:t>
            </a:r>
            <a:endParaRPr lang="zh-CN" altLang="en-US" dirty="0">
              <a:solidFill>
                <a:srgbClr val="2342BF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9931727" y="1535308"/>
            <a:ext cx="1550692" cy="307608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rgbClr val="00337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kern="0" dirty="0">
                <a:solidFill>
                  <a:srgbClr val="FFFFFF"/>
                </a:solidFill>
              </a:rPr>
              <a:t>Response</a:t>
            </a:r>
            <a:endParaRPr kumimoji="1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8078100" y="2262702"/>
            <a:ext cx="1555033" cy="307608"/>
          </a:xfrm>
          <a:prstGeom prst="roundRect">
            <a:avLst/>
          </a:prstGeom>
          <a:solidFill>
            <a:srgbClr val="2342BF"/>
          </a:solidFill>
          <a:ln w="12700" cap="flat" cmpd="sng" algn="ctr">
            <a:solidFill>
              <a:srgbClr val="00337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kern="0" dirty="0">
                <a:solidFill>
                  <a:srgbClr val="FFFFFF"/>
                </a:solidFill>
              </a:rPr>
              <a:t>Request</a:t>
            </a:r>
            <a:endParaRPr kumimoji="1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7938036" y="2158982"/>
            <a:ext cx="3739243" cy="506186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10679353" y="2029344"/>
            <a:ext cx="69416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2342BF"/>
                </a:solidFill>
              </a:rPr>
              <a:t>slack</a:t>
            </a:r>
            <a:endParaRPr lang="zh-CN" altLang="en-US" dirty="0">
              <a:solidFill>
                <a:srgbClr val="2342BF"/>
              </a:solidFill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9929684" y="2262702"/>
            <a:ext cx="1550692" cy="307608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rgbClr val="003378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kern="0" dirty="0">
                <a:solidFill>
                  <a:srgbClr val="FFFFFF"/>
                </a:solidFill>
              </a:rPr>
              <a:t>Response</a:t>
            </a:r>
            <a:endParaRPr kumimoji="1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4" name="肘形连接符 3"/>
          <p:cNvCxnSpPr>
            <a:stCxn id="18" idx="1"/>
            <a:endCxn id="46" idx="1"/>
          </p:cNvCxnSpPr>
          <p:nvPr/>
        </p:nvCxnSpPr>
        <p:spPr>
          <a:xfrm rot="10800000" flipV="1">
            <a:off x="1678312" y="1832475"/>
            <a:ext cx="1" cy="4008632"/>
          </a:xfrm>
          <a:prstGeom prst="bentConnector3">
            <a:avLst>
              <a:gd name="adj1" fmla="val 22860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 rot="16200000">
            <a:off x="889637" y="359413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invalid</a:t>
            </a:r>
            <a:endParaRPr lang="zh-CN" altLang="en-US" dirty="0"/>
          </a:p>
        </p:txBody>
      </p:sp>
      <p:cxnSp>
        <p:nvCxnSpPr>
          <p:cNvPr id="62" name="直接箭头连接符 61"/>
          <p:cNvCxnSpPr/>
          <p:nvPr/>
        </p:nvCxnSpPr>
        <p:spPr>
          <a:xfrm>
            <a:off x="3371318" y="1425597"/>
            <a:ext cx="0" cy="246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457377" y="1336389"/>
            <a:ext cx="74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traffic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608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342BF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4" grpId="0" animBg="1"/>
      <p:bldP spid="55" grpId="0" animBg="1"/>
      <p:bldP spid="56" grpId="0" animBg="1"/>
      <p:bldP spid="57" grpId="0" animBg="1"/>
      <p:bldP spid="59" grpId="0" animBg="1"/>
      <p:bldP spid="60" grpId="0" animBg="1"/>
      <p:bldP spid="61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3378"/>
      </a:accent1>
      <a:accent2>
        <a:srgbClr val="01518A"/>
      </a:accent2>
      <a:accent3>
        <a:srgbClr val="0184CB"/>
      </a:accent3>
      <a:accent4>
        <a:srgbClr val="00A0E6"/>
      </a:accent4>
      <a:accent5>
        <a:srgbClr val="015CB3"/>
      </a:accent5>
      <a:accent6>
        <a:srgbClr val="01386A"/>
      </a:accent6>
      <a:hlink>
        <a:srgbClr val="4472C4"/>
      </a:hlink>
      <a:folHlink>
        <a:srgbClr val="BFBFBF"/>
      </a:folHlink>
    </a:clrScheme>
    <a:fontScheme name="公司产品服务介绍">
      <a:majorFont>
        <a:latin typeface="Arial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326</Words>
  <Application>Microsoft Office PowerPoint</Application>
  <PresentationFormat>宽屏</PresentationFormat>
  <Paragraphs>175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等线</vt:lpstr>
      <vt:lpstr>SimHei</vt:lpstr>
      <vt:lpstr>Microsoft YaHei</vt:lpstr>
      <vt:lpstr>Microsoft YaHei</vt:lpstr>
      <vt:lpstr>微软雅黑 Light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WangTingTing</dc:creator>
  <cp:lastModifiedBy>Microsoft 帐户</cp:lastModifiedBy>
  <cp:revision>482</cp:revision>
  <cp:lastPrinted>2021-06-14T04:30:40Z</cp:lastPrinted>
  <dcterms:created xsi:type="dcterms:W3CDTF">2021-06-14T04:30:40Z</dcterms:created>
  <dcterms:modified xsi:type="dcterms:W3CDTF">2022-07-05T00:19:31Z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1033-11.1.0.10161</vt:lpwstr>
  </property>
</Properties>
</file>